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  <p:sldMasterId id="2147483841" r:id="rId2"/>
    <p:sldMasterId id="2147484220" r:id="rId3"/>
    <p:sldMasterId id="2147484232" r:id="rId4"/>
    <p:sldMasterId id="2147484383" r:id="rId5"/>
    <p:sldMasterId id="2147484407" r:id="rId6"/>
  </p:sldMasterIdLst>
  <p:notesMasterIdLst>
    <p:notesMasterId r:id="rId58"/>
  </p:notesMasterIdLst>
  <p:sldIdLst>
    <p:sldId id="256" r:id="rId7"/>
    <p:sldId id="257" r:id="rId8"/>
    <p:sldId id="276" r:id="rId9"/>
    <p:sldId id="277" r:id="rId10"/>
    <p:sldId id="278" r:id="rId11"/>
    <p:sldId id="259" r:id="rId12"/>
    <p:sldId id="279" r:id="rId13"/>
    <p:sldId id="281" r:id="rId14"/>
    <p:sldId id="280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289" r:id="rId23"/>
    <p:sldId id="290" r:id="rId24"/>
    <p:sldId id="291" r:id="rId25"/>
    <p:sldId id="292" r:id="rId26"/>
    <p:sldId id="293" r:id="rId27"/>
    <p:sldId id="294" r:id="rId28"/>
    <p:sldId id="295" r:id="rId29"/>
    <p:sldId id="296" r:id="rId30"/>
    <p:sldId id="303" r:id="rId31"/>
    <p:sldId id="301" r:id="rId32"/>
    <p:sldId id="297" r:id="rId33"/>
    <p:sldId id="298" r:id="rId34"/>
    <p:sldId id="299" r:id="rId35"/>
    <p:sldId id="300" r:id="rId36"/>
    <p:sldId id="302" r:id="rId37"/>
    <p:sldId id="304" r:id="rId38"/>
    <p:sldId id="316" r:id="rId39"/>
    <p:sldId id="314" r:id="rId40"/>
    <p:sldId id="311" r:id="rId41"/>
    <p:sldId id="305" r:id="rId42"/>
    <p:sldId id="309" r:id="rId43"/>
    <p:sldId id="306" r:id="rId44"/>
    <p:sldId id="307" r:id="rId45"/>
    <p:sldId id="310" r:id="rId46"/>
    <p:sldId id="258" r:id="rId47"/>
    <p:sldId id="317" r:id="rId48"/>
    <p:sldId id="325" r:id="rId49"/>
    <p:sldId id="320" r:id="rId50"/>
    <p:sldId id="318" r:id="rId51"/>
    <p:sldId id="322" r:id="rId52"/>
    <p:sldId id="321" r:id="rId53"/>
    <p:sldId id="319" r:id="rId54"/>
    <p:sldId id="323" r:id="rId55"/>
    <p:sldId id="324" r:id="rId56"/>
    <p:sldId id="275" r:id="rId57"/>
  </p:sldIdLst>
  <p:sldSz cx="12192000" cy="6858000"/>
  <p:notesSz cx="6865938" cy="99949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8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0" autoAdjust="0"/>
    <p:restoredTop sz="94660"/>
  </p:normalViewPr>
  <p:slideViewPr>
    <p:cSldViewPr snapToGrid="0">
      <p:cViewPr varScale="1">
        <p:scale>
          <a:sx n="71" d="100"/>
          <a:sy n="71" d="100"/>
        </p:scale>
        <p:origin x="85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897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theme" Target="theme/theme1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presProps" Target="pres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5240" cy="501481"/>
          </a:xfrm>
          <a:prstGeom prst="rect">
            <a:avLst/>
          </a:prstGeom>
        </p:spPr>
        <p:txBody>
          <a:bodyPr vert="horz" lIns="96336" tIns="48168" rIns="96336" bIns="48168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9110" y="0"/>
            <a:ext cx="2975240" cy="501481"/>
          </a:xfrm>
          <a:prstGeom prst="rect">
            <a:avLst/>
          </a:prstGeom>
        </p:spPr>
        <p:txBody>
          <a:bodyPr vert="horz" lIns="96336" tIns="48168" rIns="96336" bIns="48168" rtlCol="0"/>
          <a:lstStyle>
            <a:lvl1pPr algn="r">
              <a:defRPr sz="1300"/>
            </a:lvl1pPr>
          </a:lstStyle>
          <a:p>
            <a:fld id="{374511B7-9858-46D4-8E6A-D2C9AE480BF7}" type="datetimeFigureOut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34975" y="1249363"/>
            <a:ext cx="5995988" cy="33734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36" tIns="48168" rIns="96336" bIns="48168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6594" y="4810046"/>
            <a:ext cx="5492750" cy="3935492"/>
          </a:xfrm>
          <a:prstGeom prst="rect">
            <a:avLst/>
          </a:prstGeom>
        </p:spPr>
        <p:txBody>
          <a:bodyPr vert="horz" lIns="96336" tIns="48168" rIns="96336" bIns="48168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493421"/>
            <a:ext cx="2975240" cy="501479"/>
          </a:xfrm>
          <a:prstGeom prst="rect">
            <a:avLst/>
          </a:prstGeom>
        </p:spPr>
        <p:txBody>
          <a:bodyPr vert="horz" lIns="96336" tIns="48168" rIns="96336" bIns="48168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9110" y="9493421"/>
            <a:ext cx="2975240" cy="501479"/>
          </a:xfrm>
          <a:prstGeom prst="rect">
            <a:avLst/>
          </a:prstGeom>
        </p:spPr>
        <p:txBody>
          <a:bodyPr vert="horz" lIns="96336" tIns="48168" rIns="96336" bIns="48168" rtlCol="0" anchor="b"/>
          <a:lstStyle>
            <a:lvl1pPr algn="r">
              <a:defRPr sz="1300"/>
            </a:lvl1pPr>
          </a:lstStyle>
          <a:p>
            <a:fld id="{E9142258-2B6E-417F-9397-1B1AE3F290E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1049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42258-2B6E-417F-9397-1B1AE3F290E3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6266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42258-2B6E-417F-9397-1B1AE3F290E3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4510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42258-2B6E-417F-9397-1B1AE3F290E3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8803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256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3266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37347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514704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22100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11809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49737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787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0225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0510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5992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14229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37666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07879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64056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76302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58260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05092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39978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6844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1610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083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35643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45981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09868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528878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48216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54ABF19-6413-40E5-E906-580B38954A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A33D211F-6A77-7327-F1F3-D118677074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975FAAB-7B20-82FD-D34D-DED10D14A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75D9B51-1622-A663-6E8B-F31EC4B66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AB58244-2F1F-CE55-919C-E57953BC6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29517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93B587A-BE32-B60C-7B6D-6D1CD11ED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36852D6-CE93-89FF-0CA9-D4584AEB6A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8AD03C9-CF15-0030-2737-F8BA71913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73CE3A8-332F-19D7-A3FF-F9DF769BA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C9C5CEE-EE34-3947-79FF-BC6D427A6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95967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C39D86A-ACB7-366C-E27A-B97669F08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CE7D990-42FB-2E00-B35D-B82D62BA09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BFF2D59-F8FB-C3CD-FFBC-6314EDDA2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919740B-36DA-0327-D34D-AF3C90BAA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B6159CD-987D-409F-8C68-D7A2B99E8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0412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3D007A5-4575-714C-0995-89B5BC53B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CF36DB8-1A3A-3FEA-6382-D231A480EC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9F7A2E4-5E68-74FC-750F-A728E1772E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8EB1364-4750-D122-2E57-99DAC4592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189060E-2CFF-CB1F-D02D-32CEDD5CE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5BCECBC-147D-B025-7FDB-3ECCB7E79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05646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BE0D9B-2D9F-0182-60EF-950045217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2DE1A2E-914D-940E-A8DB-D6A50D37A8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AB66E58-913A-5C91-74B1-70B9E7C1D3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AD1A4FC-A988-5B7F-8066-263EA2D22B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AC950B4B-2B96-1278-F3BD-3F15A4172E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55072E42-15EA-42AB-FF21-B800E2478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7533A654-EC77-41E4-2B22-E61C28A4A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CDCA7024-BC51-B1D0-142D-E18F60DE1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60498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46E37A-5E58-9F5D-1E9B-AD6CB5E02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75867F0-894B-FEC0-02B3-78E63680D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A9D7E225-FA00-74F3-06E8-40DFD5149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189B7AC-7511-510F-9C6C-1042B0880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4872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3478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8658D782-5F92-543A-5F50-E79FFA0F6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29EED820-FD8A-E88E-0FBA-2717FCF76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EBC8ADC-9EE3-55C7-8786-C04B4D897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58642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58CE4AD-CD76-54CF-C114-75AB6829C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4B7B0C7-701B-B215-4C02-570FF2A26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4F348C14-413F-F7CB-CC7C-6B9CAFCB47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5073F4C-8A0F-F0BE-3571-E0DE35F33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8F78627-C234-4A65-6F3A-19AC3814B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F26AEA9-E3C6-9E06-1122-31BFD415C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29037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5E31FCD-1AC7-A080-B752-CAABE01CA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151EB920-50A9-EDFC-8622-C58AD2D990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1" lang="ja-JP" altLang="en-US"/>
              <a:t>アイコンをクリックして図を追加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F288CFE8-35B0-0CA0-BCAE-E9F385711F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85683DE-588D-D3C4-23C3-BC70E0C37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47242A2-D759-01E0-DCFB-71EBF56F2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EF24335-DEB8-0AAB-F83F-DE16FC62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30242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72AD037-63E6-6ABF-C3A4-E13552DBD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D772B0CB-8BB8-2E31-3002-C6802CE36C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9E62F53-B334-2801-5F15-049F876EB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0B34F6D-C4BC-2F99-6336-DA2E429EB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44FF694-C376-7AC3-6AEF-F06E45128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96637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0E667FC8-AE77-6069-244B-ED14DBD3E7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235B98CB-A0C8-1ED6-8747-D600C1D9E1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FF40B50-AA92-E6AD-8B06-8A11937BF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F17DC1C-C3E7-79AD-2C2A-E1A614835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F036C6D-F1C6-45A4-2015-2B54D515C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99350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FB560C4-3379-4471-B449-51896DE2BEB7}" type="datetimeFigureOut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7852700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66596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FB560C4-3379-4471-B449-51896DE2BEB7}" type="datetimeFigureOut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2731454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99796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9279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97924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94994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00304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FB560C4-3379-4471-B449-51896DE2BEB7}" type="datetimeFigureOut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923228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FB560C4-3379-4471-B449-51896DE2BEB7}" type="datetimeFigureOut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836050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74560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10522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304541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86636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27651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1108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4436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802081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86161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416671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035473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69023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44399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359771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646680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付きの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7763908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または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669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817232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799205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59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7524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3828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FB560C4-3379-4471-B449-51896DE2BEB7}" type="datetimeFigureOut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0584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FB560C4-3379-4471-B449-51896DE2BEB7}" type="datetimeFigureOut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1244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FB560C4-3379-4471-B449-51896DE2BEB7}" type="datetimeFigureOut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4124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1" r:id="rId1"/>
    <p:sldLayoutId id="2147484222" r:id="rId2"/>
    <p:sldLayoutId id="2147484223" r:id="rId3"/>
    <p:sldLayoutId id="2147484224" r:id="rId4"/>
    <p:sldLayoutId id="2147484225" r:id="rId5"/>
    <p:sldLayoutId id="2147484226" r:id="rId6"/>
    <p:sldLayoutId id="2147484227" r:id="rId7"/>
    <p:sldLayoutId id="2147484228" r:id="rId8"/>
    <p:sldLayoutId id="2147484229" r:id="rId9"/>
    <p:sldLayoutId id="2147484230" r:id="rId10"/>
    <p:sldLayoutId id="21474842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1AD44808-01EF-ABFA-12F9-5FA8BD5EF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6494EC5-331F-1323-CECD-B9C2AE3FCA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23A54D3-CD8B-4E02-8A3E-41CCBFCE86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FB560C4-3379-4471-B449-51896DE2BEB7}" type="datetimeFigureOut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125E2A6-D807-EA23-33C6-AD83B0B7BB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517A0BE-2026-E578-7570-C34C0B8521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8205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3" r:id="rId1"/>
    <p:sldLayoutId id="2147484234" r:id="rId2"/>
    <p:sldLayoutId id="2147484235" r:id="rId3"/>
    <p:sldLayoutId id="2147484236" r:id="rId4"/>
    <p:sldLayoutId id="2147484237" r:id="rId5"/>
    <p:sldLayoutId id="2147484238" r:id="rId6"/>
    <p:sldLayoutId id="2147484239" r:id="rId7"/>
    <p:sldLayoutId id="2147484240" r:id="rId8"/>
    <p:sldLayoutId id="2147484241" r:id="rId9"/>
    <p:sldLayoutId id="2147484242" r:id="rId10"/>
    <p:sldLayoutId id="21474842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FB560C4-3379-4471-B449-51896DE2BEB7}" type="datetimeFigureOut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63289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4" r:id="rId1"/>
    <p:sldLayoutId id="2147484385" r:id="rId2"/>
    <p:sldLayoutId id="2147484386" r:id="rId3"/>
    <p:sldLayoutId id="2147484387" r:id="rId4"/>
    <p:sldLayoutId id="2147484388" r:id="rId5"/>
    <p:sldLayoutId id="2147484389" r:id="rId6"/>
    <p:sldLayoutId id="2147484390" r:id="rId7"/>
    <p:sldLayoutId id="2147484391" r:id="rId8"/>
    <p:sldLayoutId id="2147484392" r:id="rId9"/>
    <p:sldLayoutId id="2147484393" r:id="rId10"/>
    <p:sldLayoutId id="2147484394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kumimoji="1"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kumimoji="1"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kumimoji="1"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kumimoji="1"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kumimoji="1"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kumimoji="1"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kumimoji="1"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kumimoji="1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kumimoji="1"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kumimoji="1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560C4-3379-4471-B449-51896DE2BEB7}" type="datetimeFigureOut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3585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8" r:id="rId1"/>
    <p:sldLayoutId id="2147484409" r:id="rId2"/>
    <p:sldLayoutId id="2147484410" r:id="rId3"/>
    <p:sldLayoutId id="2147484411" r:id="rId4"/>
    <p:sldLayoutId id="2147484412" r:id="rId5"/>
    <p:sldLayoutId id="2147484413" r:id="rId6"/>
    <p:sldLayoutId id="2147484414" r:id="rId7"/>
    <p:sldLayoutId id="2147484415" r:id="rId8"/>
    <p:sldLayoutId id="2147484416" r:id="rId9"/>
    <p:sldLayoutId id="2147484417" r:id="rId10"/>
    <p:sldLayoutId id="2147484418" r:id="rId11"/>
    <p:sldLayoutId id="2147484419" r:id="rId12"/>
    <p:sldLayoutId id="2147484420" r:id="rId13"/>
    <p:sldLayoutId id="2147484421" r:id="rId14"/>
    <p:sldLayoutId id="2147484422" r:id="rId15"/>
    <p:sldLayoutId id="2147484423" r:id="rId16"/>
  </p:sldLayoutIdLst>
  <p:txStyles>
    <p:titleStyle>
      <a:lvl1pPr algn="l" defTabSz="457200" rtl="0" eaLnBrk="1" latinLnBrk="0" hangingPunct="1">
        <a:spcBef>
          <a:spcPct val="0"/>
        </a:spcBef>
        <a:buNone/>
        <a:defRPr kumimoji="1"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6c8uCVoqhs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maps/@36.084006,136.5064671,3a,75y,178.26h,98.92t/data=!3m7!1e1!3m5!1sVWE-rg8atniBwEtW5lwuCA!2e0!6shttps:%2F%2Fstreetviewpixels-pa.googleapis.com%2Fv1%2Fthumbnail%3Fcb_client%3Dmaps_sv.tactile%26w%3D900%26h%3D600%26pitch%3D-8.919531541346018%26panoid%3DVWE-rg8atniBwEtW5lwuCA%26yaw%3D178.25711074516386!7i16384!8i8192?entry=ttu&amp;g_ep=EgoyMDI1MDYwNC4wIKXMDSoASAFQAw%3D%3D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maps/@36.0822525,136.5063665,2a,75y,9.25h,95.19t/data=!3m7!1e1!3m5!1sSs5WZiNFPiHtyc3vwDiAdA!2e0!6shttps:%2F%2Fstreetviewpixels-pa.googleapis.com%2Fv1%2Fthumbnail%3Fcb_client%3Dmaps_sv.tactile%26w%3D900%26h%3D600%26pitch%3D-5.192866102688711%26panoid%3DSs5WZiNFPiHtyc3vwDiAdA%26yaw%3D9.245735986439783!7i13312!8i6656?entry=ttu&amp;g_ep=EgoyMDI1MDYwNC4wIKXMDSoASAFQAw%3D%3D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www.youtube.com/watch?v=mOSHfpOkx80" TargetMode="External"/><Relationship Id="rId1" Type="http://schemas.openxmlformats.org/officeDocument/2006/relationships/slideLayout" Target="../slideLayouts/slideLayout6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bing.com/images/search?view=detailV2&amp;ccid=9WmLR9zc&amp;id=5FCF7F01BCA11946A9113F613B3519EC2F5ECB31&amp;thid=OIP.9WmLR9zcuJShyuxBnUgmKgHaEc&amp;mediaurl=https%3A%2F%2Fth.bing.com%2Fth%2Fid%2FR.f5698b47dcdcb894a1caec419d48262a%3Frik%3DMcteL%252bwZNTthPw%26riu%3Dhttp%253a%252f%252fblogimg.goo.ne.jp%252fuser_image%252f4d%252fa3%252f65fcae2608ae0bd32053adc59b075b40.jpg%26ehk%3DrSMcYxbbenBRecwz6TN5UEdku0XMzqzBkoEUUYwIae4%253d%26risl%3D%26pid%3DImgRaw%26r%3D0&amp;exph=1152&amp;expw=1919&amp;q=%E7%B6%BA%E9%BA%97%E3%81%AA%E8%8A%B1&amp;simid=608015637544071425&amp;FORM=IRPRST&amp;ck=08B0256BB4914AC387DF581098137CF7&amp;selectedIndex=49&amp;itb=0&amp;cw=1564&amp;ch=744&amp;ajaxhist=0&amp;ajaxserp=0" TargetMode="External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8B6A188-0DD3-B9DC-92C1-20F50BFD1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47825" y="1760538"/>
            <a:ext cx="9144000" cy="2387600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パワーポイントの使い方</a:t>
            </a:r>
            <a:br>
              <a:rPr kumimoji="1" lang="en-US" altLang="ja-JP" dirty="0"/>
            </a:br>
            <a:r>
              <a:rPr kumimoji="1" lang="ja-JP" altLang="en-US" dirty="0"/>
              <a:t>復習　　（その</a:t>
            </a:r>
            <a:r>
              <a:rPr kumimoji="1" lang="en-US" altLang="ja-JP" dirty="0"/>
              <a:t>2</a:t>
            </a:r>
            <a:r>
              <a:rPr kumimoji="1" lang="ja-JP" altLang="en-US" dirty="0"/>
              <a:t>）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972496A5-9DCF-1CCB-9D79-04FC6F7A2A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15174" y="4943474"/>
            <a:ext cx="3971925" cy="657225"/>
          </a:xfrm>
        </p:spPr>
        <p:txBody>
          <a:bodyPr/>
          <a:lstStyle/>
          <a:p>
            <a:r>
              <a:rPr kumimoji="1" lang="ja-JP" altLang="en-US"/>
              <a:t>吉岡　芳夫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BBDD68C-BCF2-A079-0C10-07108012386D}"/>
              </a:ext>
            </a:extLst>
          </p:cNvPr>
          <p:cNvSpPr txBox="1"/>
          <p:nvPr/>
        </p:nvSpPr>
        <p:spPr>
          <a:xfrm>
            <a:off x="390525" y="409575"/>
            <a:ext cx="2486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２０２５</a:t>
            </a:r>
            <a:r>
              <a:rPr kumimoji="1" lang="en-US" altLang="ja-JP" dirty="0"/>
              <a:t>/</a:t>
            </a:r>
            <a:r>
              <a:rPr kumimoji="1" lang="ja-JP" altLang="en-US" dirty="0"/>
              <a:t>３</a:t>
            </a:r>
            <a:r>
              <a:rPr kumimoji="1" lang="en-US" altLang="ja-JP" dirty="0"/>
              <a:t>/</a:t>
            </a:r>
            <a:r>
              <a:rPr kumimoji="1" lang="ja-JP" altLang="en-US" dirty="0"/>
              <a:t>３（月）</a:t>
            </a:r>
          </a:p>
        </p:txBody>
      </p:sp>
    </p:spTree>
    <p:extLst>
      <p:ext uri="{BB962C8B-B14F-4D97-AF65-F5344CB8AC3E}">
        <p14:creationId xmlns:p14="http://schemas.microsoft.com/office/powerpoint/2010/main" val="13194350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E0ECE5B-0F90-1180-BE89-4FACD68F27EF}"/>
              </a:ext>
            </a:extLst>
          </p:cNvPr>
          <p:cNvSpPr txBox="1"/>
          <p:nvPr/>
        </p:nvSpPr>
        <p:spPr>
          <a:xfrm>
            <a:off x="735495" y="178904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演習２の制作ページ」</a:t>
            </a:r>
          </a:p>
        </p:txBody>
      </p:sp>
    </p:spTree>
    <p:extLst>
      <p:ext uri="{BB962C8B-B14F-4D97-AF65-F5344CB8AC3E}">
        <p14:creationId xmlns:p14="http://schemas.microsoft.com/office/powerpoint/2010/main" val="350452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226FDC4-8B06-6F6D-694B-CD25C150D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/>
              <a:t>演習</a:t>
            </a:r>
            <a:r>
              <a:rPr kumimoji="1" lang="en-US" altLang="ja-JP" dirty="0"/>
              <a:t>3</a:t>
            </a:r>
            <a:r>
              <a:rPr kumimoji="1" lang="ja-JP" altLang="en-US" dirty="0"/>
              <a:t>　　</a:t>
            </a:r>
            <a:r>
              <a:rPr kumimoji="1" lang="en-US" altLang="ja-JP" dirty="0" err="1"/>
              <a:t>Youtube</a:t>
            </a:r>
            <a:r>
              <a:rPr lang="ja-JP" altLang="en-US" dirty="0"/>
              <a:t>の動画から、画像を取って、画面に貼り付けてください。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B44121B-82D4-A83C-BA5B-BB8BE9D6D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kumimoji="1" lang="ja-JP" altLang="en-US" dirty="0"/>
              <a:t>ヒント</a:t>
            </a:r>
            <a:endParaRPr kumimoji="1" lang="en-US" altLang="ja-JP" dirty="0"/>
          </a:p>
          <a:p>
            <a:r>
              <a:rPr lang="ja-JP" altLang="en-US" dirty="0"/>
              <a:t>インターネトで、Ｙｏｕｔｕｂｅを開く。</a:t>
            </a:r>
            <a:endParaRPr lang="en-US" altLang="ja-JP" dirty="0"/>
          </a:p>
          <a:p>
            <a:r>
              <a:rPr lang="ja-JP" altLang="en-US" dirty="0"/>
              <a:t>画像がとれるような、動画を検索する。</a:t>
            </a:r>
            <a:endParaRPr lang="en-US" altLang="ja-JP" dirty="0"/>
          </a:p>
          <a:p>
            <a:r>
              <a:rPr lang="ja-JP" altLang="en-US" dirty="0"/>
              <a:t>例えば、ドイツのお城と入力。</a:t>
            </a:r>
            <a:endParaRPr lang="en-US" altLang="ja-JP" dirty="0"/>
          </a:p>
          <a:p>
            <a:r>
              <a:rPr kumimoji="1" lang="ja-JP" altLang="en-US" dirty="0"/>
              <a:t>どれかの動画を再生し、良い風景の所で、画像を停止。</a:t>
            </a:r>
            <a:endParaRPr kumimoji="1" lang="en-US" altLang="ja-JP" dirty="0"/>
          </a:p>
          <a:p>
            <a:r>
              <a:rPr kumimoji="1" lang="en-US" altLang="ja-JP" dirty="0"/>
              <a:t>[ </a:t>
            </a:r>
            <a:r>
              <a:rPr kumimoji="1" lang="en-US" altLang="ja-JP" b="1" dirty="0"/>
              <a:t>I</a:t>
            </a:r>
            <a:r>
              <a:rPr kumimoji="1" lang="ja-JP" altLang="en-US" b="1" dirty="0"/>
              <a:t>Ｉ</a:t>
            </a:r>
            <a:r>
              <a:rPr kumimoji="1" lang="en-US" altLang="ja-JP" dirty="0"/>
              <a:t>]</a:t>
            </a:r>
            <a:r>
              <a:rPr kumimoji="1" lang="ja-JP" altLang="en-US" dirty="0"/>
              <a:t>のマークを押すと一時動画が停止する。</a:t>
            </a:r>
            <a:endParaRPr kumimoji="1" lang="en-US" altLang="ja-JP" dirty="0"/>
          </a:p>
          <a:p>
            <a:r>
              <a:rPr lang="ja-JP" altLang="en-US" dirty="0"/>
              <a:t>停止した動画を、プリントスクリーンでコピーする。</a:t>
            </a:r>
            <a:endParaRPr lang="en-US" altLang="ja-JP" dirty="0"/>
          </a:p>
          <a:p>
            <a:r>
              <a:rPr kumimoji="1" lang="ja-JP" altLang="en-US" dirty="0"/>
              <a:t>ペイントグラフに貼り付け、切り出し、そしてパワーポイントの頁にコピーする。</a:t>
            </a:r>
            <a:endParaRPr kumimoji="1" lang="en-US" altLang="ja-JP" dirty="0"/>
          </a:p>
          <a:p>
            <a:r>
              <a:rPr lang="ja-JP" altLang="en-US" dirty="0"/>
              <a:t>童画のＵＲＬをコピーして、画像の上に貼り付ける。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5430907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E338BE-5791-AC14-A8F8-189E2A34C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508111"/>
            <a:ext cx="8454646" cy="584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2839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62AF6A0-390B-11DE-8EC1-FE0A0F3158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601" y="1208954"/>
            <a:ext cx="6038982" cy="4971185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E5741BE-8855-DF90-F338-DE123765BE96}"/>
              </a:ext>
            </a:extLst>
          </p:cNvPr>
          <p:cNvSpPr txBox="1"/>
          <p:nvPr/>
        </p:nvSpPr>
        <p:spPr>
          <a:xfrm>
            <a:off x="1508263" y="354695"/>
            <a:ext cx="60976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>
                <a:hlinkClick r:id="rId3"/>
              </a:rPr>
              <a:t>ファンタジーの世界に浸る五つの古城巡り旅</a:t>
            </a:r>
            <a:r>
              <a:rPr lang="en-US" altLang="ja-JP" dirty="0">
                <a:hlinkClick r:id="rId3"/>
              </a:rPr>
              <a:t>【</a:t>
            </a:r>
            <a:r>
              <a:rPr lang="ja-JP" altLang="en-US" dirty="0">
                <a:hlinkClick r:id="rId3"/>
              </a:rPr>
              <a:t>ドイツ旅行</a:t>
            </a:r>
            <a:r>
              <a:rPr lang="en-US" altLang="ja-JP" dirty="0">
                <a:hlinkClick r:id="rId3"/>
              </a:rPr>
              <a:t>】</a:t>
            </a:r>
            <a:endParaRPr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3DFE2D1-57C2-E2BC-1ABE-02B35241DEB2}"/>
              </a:ext>
            </a:extLst>
          </p:cNvPr>
          <p:cNvSpPr txBox="1"/>
          <p:nvPr/>
        </p:nvSpPr>
        <p:spPr>
          <a:xfrm>
            <a:off x="8607287" y="285624"/>
            <a:ext cx="229842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/>
              <a:t>https://www.youtube.com/watch?v=A6c8uCVoqhs</a:t>
            </a:r>
            <a:endParaRPr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142C9B0-5A5E-C20B-54C4-B1521B591AE8}"/>
              </a:ext>
            </a:extLst>
          </p:cNvPr>
          <p:cNvSpPr txBox="1"/>
          <p:nvPr/>
        </p:nvSpPr>
        <p:spPr>
          <a:xfrm>
            <a:off x="8279296" y="1779104"/>
            <a:ext cx="3057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/>
              <a:t>ヴァルトブルグ城</a:t>
            </a:r>
          </a:p>
        </p:txBody>
      </p:sp>
    </p:spTree>
    <p:extLst>
      <p:ext uri="{BB962C8B-B14F-4D97-AF65-F5344CB8AC3E}">
        <p14:creationId xmlns:p14="http://schemas.microsoft.com/office/powerpoint/2010/main" val="2108168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0CE203E-1E79-22CF-E7A7-EC9C98E7455D}"/>
              </a:ext>
            </a:extLst>
          </p:cNvPr>
          <p:cNvSpPr txBox="1"/>
          <p:nvPr/>
        </p:nvSpPr>
        <p:spPr>
          <a:xfrm>
            <a:off x="506896" y="298174"/>
            <a:ext cx="6647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演習３　</a:t>
            </a:r>
            <a:r>
              <a:rPr kumimoji="1" lang="ja-JP" altLang="en-US" dirty="0"/>
              <a:t>ここに、動画から取った画像を貼り付けてください。</a:t>
            </a:r>
          </a:p>
        </p:txBody>
      </p:sp>
    </p:spTree>
    <p:extLst>
      <p:ext uri="{BB962C8B-B14F-4D97-AF65-F5344CB8AC3E}">
        <p14:creationId xmlns:p14="http://schemas.microsoft.com/office/powerpoint/2010/main" val="15258705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BA297A-4930-7CB9-F08A-526FB4676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020266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演習</a:t>
            </a:r>
            <a:r>
              <a:rPr kumimoji="1" lang="en-US" altLang="ja-JP" dirty="0"/>
              <a:t>4</a:t>
            </a:r>
            <a:br>
              <a:rPr kumimoji="1" lang="en-US" altLang="ja-JP" dirty="0"/>
            </a:br>
            <a:r>
              <a:rPr kumimoji="1" lang="ja-JP" altLang="en-US" sz="3100" dirty="0"/>
              <a:t>取り込んだ画像をプレゼンする</a:t>
            </a:r>
            <a:br>
              <a:rPr kumimoji="1" lang="en-US" altLang="ja-JP" sz="3100" dirty="0"/>
            </a:br>
            <a:r>
              <a:rPr kumimoji="1" lang="ja-JP" altLang="en-US" sz="3100" dirty="0"/>
              <a:t>パワーポイントを作ってください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720493D-9290-9377-0A04-9A9F5052FC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85391"/>
            <a:ext cx="10515600" cy="3791572"/>
          </a:xfrm>
        </p:spPr>
        <p:txBody>
          <a:bodyPr>
            <a:normAutofit fontScale="92500" lnSpcReduction="10000"/>
          </a:bodyPr>
          <a:lstStyle/>
          <a:p>
            <a:r>
              <a:rPr kumimoji="1" lang="ja-JP" altLang="en-US" dirty="0"/>
              <a:t>まず表紙をつくる。　　</a:t>
            </a:r>
            <a:endParaRPr kumimoji="1" lang="en-US" altLang="ja-JP" dirty="0"/>
          </a:p>
          <a:p>
            <a:r>
              <a:rPr lang="ja-JP" altLang="en-US" dirty="0"/>
              <a:t>新しいページ（</a:t>
            </a:r>
            <a:r>
              <a:rPr kumimoji="1" lang="ja-JP" altLang="en-US" dirty="0"/>
              <a:t>タイトルスライド）のページを作る。</a:t>
            </a:r>
            <a:endParaRPr kumimoji="1" lang="en-US" altLang="ja-JP" dirty="0"/>
          </a:p>
          <a:p>
            <a:r>
              <a:rPr kumimoji="1" lang="ja-JP" altLang="en-US" dirty="0"/>
              <a:t>タイトルを。</a:t>
            </a:r>
            <a:r>
              <a:rPr kumimoji="1" lang="en-US" altLang="ja-JP" dirty="0"/>
              <a:t>[</a:t>
            </a:r>
            <a:r>
              <a:rPr kumimoji="1" lang="ja-JP" altLang="en-US" dirty="0"/>
              <a:t>私が集めたきれいな画像を紹介します。</a:t>
            </a:r>
            <a:r>
              <a:rPr kumimoji="1" lang="en-US" altLang="ja-JP" dirty="0"/>
              <a:t>]</a:t>
            </a:r>
            <a:r>
              <a:rPr kumimoji="1" lang="ja-JP" altLang="en-US" dirty="0"/>
              <a:t>とします。サブタイトルに、自分の名前を書く。</a:t>
            </a:r>
            <a:endParaRPr kumimoji="1" lang="en-US" altLang="ja-JP" dirty="0"/>
          </a:p>
          <a:p>
            <a:r>
              <a:rPr kumimoji="1" lang="ja-JP" altLang="en-US" dirty="0"/>
              <a:t>次に、今日各自が作った画像のページをコピー、追加します。</a:t>
            </a:r>
            <a:endParaRPr kumimoji="1" lang="en-US" altLang="ja-JP" dirty="0"/>
          </a:p>
          <a:p>
            <a:r>
              <a:rPr lang="ja-JP" altLang="en-US" dirty="0"/>
              <a:t>パワーポイントの画面の左側に表示されている中から、自分の作ったページをコピーする。</a:t>
            </a:r>
            <a:endParaRPr lang="en-US" altLang="ja-JP" dirty="0"/>
          </a:p>
          <a:p>
            <a:r>
              <a:rPr kumimoji="1" lang="ja-JP" altLang="en-US" dirty="0"/>
              <a:t>最後にタイトルスライドのページをコピーし、貼り付けて</a:t>
            </a:r>
            <a:r>
              <a:rPr lang="ja-JP" altLang="en-US" dirty="0"/>
              <a:t>下方に終わりと書く。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280103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3817055-4062-EEF1-99BB-B5F0ECDC652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4F356E4-2375-E9D6-0C6C-37FC55BA7F6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08790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F37F42E2-AFC1-DFCB-177E-705D787A3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出来た資料を、保存しよう</a:t>
            </a:r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F37DA21D-2B7F-0F4A-D91A-2F3E875452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メニューのファイルをクリック</a:t>
            </a:r>
            <a:endParaRPr lang="en-US" altLang="ja-JP" dirty="0"/>
          </a:p>
          <a:p>
            <a:r>
              <a:rPr lang="ja-JP" altLang="en-US" dirty="0"/>
              <a:t>名前をつけて保存をクリック</a:t>
            </a:r>
            <a:endParaRPr lang="en-US" altLang="ja-JP" dirty="0"/>
          </a:p>
          <a:p>
            <a:r>
              <a:rPr lang="ja-JP" altLang="en-US" dirty="0"/>
              <a:t>参照をクリック</a:t>
            </a:r>
            <a:endParaRPr lang="en-US" altLang="ja-JP" dirty="0"/>
          </a:p>
          <a:p>
            <a:r>
              <a:rPr lang="ja-JP" altLang="en-US" dirty="0"/>
              <a:t>ドキュメントをクリック</a:t>
            </a:r>
            <a:endParaRPr lang="en-US" altLang="ja-JP" dirty="0"/>
          </a:p>
          <a:p>
            <a:r>
              <a:rPr lang="ja-JP" altLang="en-US" dirty="0"/>
              <a:t>ファイル名を付けて、保存をクリックする。</a:t>
            </a:r>
            <a:endParaRPr lang="en-US" altLang="ja-JP" dirty="0"/>
          </a:p>
          <a:p>
            <a:r>
              <a:rPr lang="ja-JP" altLang="en-US" dirty="0"/>
              <a:t>以上で、ドキュメントに、作成した資料が保存された。</a:t>
            </a:r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543539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693AE75-FF28-E240-D582-ACFD205B3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087" y="320251"/>
            <a:ext cx="8911687" cy="1280890"/>
          </a:xfrm>
        </p:spPr>
        <p:txBody>
          <a:bodyPr/>
          <a:lstStyle/>
          <a:p>
            <a:r>
              <a:rPr kumimoji="1" lang="ja-JP" altLang="en-US" dirty="0"/>
              <a:t>演習５　　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CE0001E-7C59-E1ED-F4EA-9D5B1262E4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8739"/>
            <a:ext cx="10515600" cy="1325562"/>
          </a:xfrm>
        </p:spPr>
        <p:txBody>
          <a:bodyPr>
            <a:normAutofit fontScale="62500" lnSpcReduction="20000"/>
          </a:bodyPr>
          <a:lstStyle/>
          <a:p>
            <a:r>
              <a:rPr kumimoji="1" lang="ja-JP" altLang="en-US" dirty="0"/>
              <a:t>メニューの</a:t>
            </a:r>
            <a:r>
              <a:rPr kumimoji="1" lang="en-US" altLang="ja-JP" dirty="0"/>
              <a:t>[</a:t>
            </a:r>
            <a:r>
              <a:rPr kumimoji="1" lang="ja-JP" altLang="en-US" dirty="0"/>
              <a:t>デザイン」をクリックすると、</a:t>
            </a:r>
            <a:r>
              <a:rPr lang="ja-JP" altLang="en-US" dirty="0"/>
              <a:t>下のようなデザインが出てくる。</a:t>
            </a:r>
            <a:endParaRPr lang="en-US" altLang="ja-JP" dirty="0"/>
          </a:p>
          <a:p>
            <a:r>
              <a:rPr kumimoji="1" lang="ja-JP" altLang="en-US" dirty="0"/>
              <a:t>その中から、良さそうなデザインをクリックする。</a:t>
            </a:r>
            <a:endParaRPr kumimoji="1" lang="en-US" altLang="ja-JP" dirty="0"/>
          </a:p>
          <a:p>
            <a:r>
              <a:rPr kumimoji="1" lang="ja-JP" altLang="en-US" dirty="0"/>
              <a:t>くりっくすると、一瞬でデザインされた画面に替わる。</a:t>
            </a:r>
            <a:endParaRPr kumimoji="1" lang="en-US" altLang="ja-JP" dirty="0"/>
          </a:p>
          <a:p>
            <a:r>
              <a:rPr lang="ja-JP" altLang="en-US" dirty="0"/>
              <a:t>気にいらなければ、別のデザインをくりっくする。</a:t>
            </a:r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94572BA-CD11-701C-3245-A3DEB8954DFD}"/>
              </a:ext>
            </a:extLst>
          </p:cNvPr>
          <p:cNvSpPr txBox="1"/>
          <p:nvPr/>
        </p:nvSpPr>
        <p:spPr>
          <a:xfrm>
            <a:off x="3568148" y="840322"/>
            <a:ext cx="7712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デザインを使って、画面をかっこよくしよう。</a:t>
            </a:r>
            <a:endParaRPr kumimoji="1" lang="ja-JP" altLang="en-US" sz="2800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8A40048-1ACB-9FEC-742D-7C1B2C98F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296" y="3312352"/>
            <a:ext cx="6370773" cy="336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2184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1ED8B351-2B83-17A0-190C-07E21284B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852" y="487029"/>
            <a:ext cx="10544574" cy="588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841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FE8F69D-ADBA-B2FD-7501-12DF68100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パワーポイントでできること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3AD40FD-4209-631D-8219-6016E2B70A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kumimoji="1" lang="ja-JP" altLang="en-US" dirty="0"/>
              <a:t>Ｙｏｕｔｕｂｅを楽しむ会の資料の作成</a:t>
            </a:r>
            <a:endParaRPr kumimoji="1" lang="en-US" altLang="ja-JP" dirty="0"/>
          </a:p>
          <a:p>
            <a:pPr marL="514350" indent="-514350">
              <a:buFont typeface="+mj-lt"/>
              <a:buAutoNum type="arabicPeriod"/>
            </a:pPr>
            <a:r>
              <a:rPr lang="ja-JP" altLang="en-US" dirty="0"/>
              <a:t>絵画の素材の作成</a:t>
            </a:r>
            <a:endParaRPr lang="en-US" altLang="ja-JP" dirty="0"/>
          </a:p>
          <a:p>
            <a:pPr marL="514350" indent="-514350">
              <a:buFont typeface="+mj-lt"/>
              <a:buAutoNum type="arabicPeriod"/>
            </a:pPr>
            <a:r>
              <a:rPr kumimoji="1" lang="ja-JP" altLang="en-US" dirty="0"/>
              <a:t>アルバムの作成とプレゼンテーション</a:t>
            </a:r>
            <a:endParaRPr kumimoji="1" lang="en-US" altLang="ja-JP" dirty="0"/>
          </a:p>
          <a:p>
            <a:pPr marL="514350" indent="-514350">
              <a:buFont typeface="+mj-lt"/>
              <a:buAutoNum type="arabicPeriod"/>
            </a:pPr>
            <a:r>
              <a:rPr lang="ja-JP" altLang="en-US" dirty="0"/>
              <a:t>保存と印刷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543281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9AC273D-8CA7-E429-9D11-28424A9DF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486" y="472110"/>
            <a:ext cx="10491354" cy="5913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1577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0D57765-A699-F775-5729-7C770863BC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964" y="418573"/>
            <a:ext cx="10058383" cy="562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7856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5FB0B87-74FF-E09B-247C-362BF2C6F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z="4000" dirty="0"/>
              <a:t>演習</a:t>
            </a:r>
            <a:r>
              <a:rPr kumimoji="1" lang="en-US" altLang="ja-JP" sz="4000" dirty="0"/>
              <a:t>5</a:t>
            </a:r>
            <a:br>
              <a:rPr kumimoji="1" lang="en-US" altLang="ja-JP" dirty="0"/>
            </a:br>
            <a:r>
              <a:rPr kumimoji="1" lang="ja-JP" altLang="en-US" dirty="0"/>
              <a:t>　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5E4EEB0-51B9-AEE5-03E2-796D55CA1F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sz="3600" dirty="0"/>
              <a:t>自分の好きなデザイン選んでみよう</a:t>
            </a:r>
          </a:p>
        </p:txBody>
      </p:sp>
    </p:spTree>
    <p:extLst>
      <p:ext uri="{BB962C8B-B14F-4D97-AF65-F5344CB8AC3E}">
        <p14:creationId xmlns:p14="http://schemas.microsoft.com/office/powerpoint/2010/main" val="30664552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4496883-C4C1-304E-D0DB-01AC60DADA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7181" y="1810853"/>
            <a:ext cx="9144000" cy="2387600"/>
          </a:xfrm>
        </p:spPr>
        <p:txBody>
          <a:bodyPr/>
          <a:lstStyle/>
          <a:p>
            <a:r>
              <a:rPr kumimoji="1" lang="ja-JP" altLang="en-US" dirty="0"/>
              <a:t>パワーポイントの使い方</a:t>
            </a:r>
            <a:br>
              <a:rPr kumimoji="1" lang="en-US" altLang="ja-JP" dirty="0"/>
            </a:br>
            <a:r>
              <a:rPr kumimoji="1" lang="ja-JP" altLang="en-US" dirty="0"/>
              <a:t>課題集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CF48E496-6E60-B302-DEC0-8BAFE0A277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36424" y="5557240"/>
            <a:ext cx="2223246" cy="542346"/>
          </a:xfrm>
        </p:spPr>
        <p:txBody>
          <a:bodyPr/>
          <a:lstStyle/>
          <a:p>
            <a:r>
              <a:rPr kumimoji="1" lang="ja-JP" altLang="en-US" dirty="0"/>
              <a:t>吉岡　芳夫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20C6DF6-9569-9970-EB54-1368C4F9588C}"/>
              </a:ext>
            </a:extLst>
          </p:cNvPr>
          <p:cNvSpPr txBox="1"/>
          <p:nvPr/>
        </p:nvSpPr>
        <p:spPr>
          <a:xfrm>
            <a:off x="570155" y="344245"/>
            <a:ext cx="2753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/>
              <a:t>２０２５</a:t>
            </a:r>
            <a:r>
              <a:rPr kumimoji="1" lang="en-US" altLang="ja-JP" dirty="0"/>
              <a:t>/</a:t>
            </a:r>
            <a:r>
              <a:rPr kumimoji="1" lang="ja-JP" altLang="en-US" dirty="0"/>
              <a:t>６</a:t>
            </a:r>
            <a:r>
              <a:rPr kumimoji="1" lang="en-US" altLang="ja-JP" dirty="0"/>
              <a:t>/</a:t>
            </a:r>
            <a:r>
              <a:rPr kumimoji="1" lang="ja-JP" altLang="en-US" dirty="0"/>
              <a:t>４（水）</a:t>
            </a:r>
          </a:p>
        </p:txBody>
      </p:sp>
    </p:spTree>
    <p:extLst>
      <p:ext uri="{BB962C8B-B14F-4D97-AF65-F5344CB8AC3E}">
        <p14:creationId xmlns:p14="http://schemas.microsoft.com/office/powerpoint/2010/main" val="16076982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F712CB7-D707-2A00-F051-F9ED64355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600" dirty="0"/>
              <a:t>課題１　自己紹介のスライドを作ってください。</a:t>
            </a:r>
            <a:endParaRPr kumimoji="1" lang="ja-JP" altLang="en-US" sz="3600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0D1DE24-9104-BE68-96DB-FA3E088B2256}"/>
              </a:ext>
            </a:extLst>
          </p:cNvPr>
          <p:cNvSpPr txBox="1"/>
          <p:nvPr/>
        </p:nvSpPr>
        <p:spPr>
          <a:xfrm>
            <a:off x="1593707" y="1531085"/>
            <a:ext cx="4335332" cy="4525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/>
              <a:t>タイトル　　</a:t>
            </a:r>
            <a:endParaRPr kumimoji="1" lang="en-US" altLang="ja-JP" sz="3200" dirty="0"/>
          </a:p>
          <a:p>
            <a:r>
              <a:rPr kumimoji="1" lang="ja-JP" altLang="en-US" sz="3200" dirty="0"/>
              <a:t>　　私のプロフィール</a:t>
            </a:r>
            <a:endParaRPr kumimoji="1" lang="en-US" altLang="ja-JP" sz="3200" dirty="0"/>
          </a:p>
          <a:p>
            <a:endParaRPr kumimoji="1" lang="en-US" altLang="ja-JP" dirty="0"/>
          </a:p>
          <a:p>
            <a:pPr>
              <a:lnSpc>
                <a:spcPct val="150000"/>
              </a:lnSpc>
            </a:pPr>
            <a:r>
              <a:rPr kumimoji="1" lang="ja-JP" altLang="en-US" sz="2800" dirty="0"/>
              <a:t>名前</a:t>
            </a:r>
            <a:endParaRPr kumimoji="1" lang="en-US" altLang="ja-JP" sz="2800" dirty="0"/>
          </a:p>
          <a:p>
            <a:pPr>
              <a:lnSpc>
                <a:spcPct val="150000"/>
              </a:lnSpc>
            </a:pPr>
            <a:r>
              <a:rPr kumimoji="1" lang="ja-JP" altLang="en-US" sz="2800" dirty="0"/>
              <a:t>住所</a:t>
            </a:r>
            <a:endParaRPr kumimoji="1" lang="en-US" altLang="ja-JP" sz="2800" dirty="0"/>
          </a:p>
          <a:p>
            <a:pPr>
              <a:lnSpc>
                <a:spcPct val="150000"/>
              </a:lnSpc>
            </a:pPr>
            <a:r>
              <a:rPr kumimoji="1" lang="ja-JP" altLang="en-US" sz="2800" dirty="0"/>
              <a:t>生年月日</a:t>
            </a:r>
            <a:endParaRPr kumimoji="1" lang="en-US" altLang="ja-JP" sz="2800" dirty="0"/>
          </a:p>
          <a:p>
            <a:pPr>
              <a:lnSpc>
                <a:spcPct val="150000"/>
              </a:lnSpc>
            </a:pPr>
            <a:r>
              <a:rPr kumimoji="1" lang="ja-JP" altLang="en-US" sz="2800" dirty="0"/>
              <a:t>電話</a:t>
            </a:r>
            <a:endParaRPr kumimoji="1" lang="en-US" altLang="ja-JP" sz="2800" dirty="0"/>
          </a:p>
          <a:p>
            <a:pPr>
              <a:lnSpc>
                <a:spcPct val="150000"/>
              </a:lnSpc>
            </a:pPr>
            <a:r>
              <a:rPr kumimoji="1" lang="ja-JP" altLang="en-US" sz="2800" dirty="0"/>
              <a:t>趣味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16683F3F-31B6-916A-C324-947753A18BB1}"/>
              </a:ext>
            </a:extLst>
          </p:cNvPr>
          <p:cNvSpPr/>
          <p:nvPr/>
        </p:nvSpPr>
        <p:spPr>
          <a:xfrm>
            <a:off x="6691256" y="1925619"/>
            <a:ext cx="4055633" cy="41309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445E214-1DC0-027E-68E4-15DEB5485302}"/>
              </a:ext>
            </a:extLst>
          </p:cNvPr>
          <p:cNvSpPr txBox="1"/>
          <p:nvPr/>
        </p:nvSpPr>
        <p:spPr>
          <a:xfrm>
            <a:off x="7186108" y="3076687"/>
            <a:ext cx="295465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ノートパソコンのカメラで</a:t>
            </a:r>
            <a:endParaRPr kumimoji="1" lang="en-US" altLang="ja-JP" dirty="0"/>
          </a:p>
          <a:p>
            <a:r>
              <a:rPr kumimoji="1" lang="ja-JP" altLang="en-US" dirty="0"/>
              <a:t>自分の顔を映し、</a:t>
            </a:r>
            <a:endParaRPr kumimoji="1" lang="en-US" altLang="ja-JP" dirty="0"/>
          </a:p>
          <a:p>
            <a:r>
              <a:rPr kumimoji="1" lang="ja-JP" altLang="en-US" dirty="0"/>
              <a:t>その画面をコピーする。</a:t>
            </a:r>
            <a:endParaRPr kumimoji="1" lang="en-US" altLang="ja-JP" dirty="0"/>
          </a:p>
          <a:p>
            <a:r>
              <a:rPr kumimoji="1" lang="ja-JP" altLang="en-US" dirty="0"/>
              <a:t>ペイントに貼り付けて、</a:t>
            </a:r>
            <a:endParaRPr kumimoji="1" lang="en-US" altLang="ja-JP" dirty="0"/>
          </a:p>
          <a:p>
            <a:r>
              <a:rPr kumimoji="1" lang="ja-JP" altLang="en-US" dirty="0"/>
              <a:t>適当なサイズにして、</a:t>
            </a:r>
            <a:endParaRPr kumimoji="1" lang="en-US" altLang="ja-JP" dirty="0"/>
          </a:p>
          <a:p>
            <a:r>
              <a:rPr kumimoji="1" lang="ja-JP" altLang="en-US" dirty="0"/>
              <a:t>ここに貼り付ける。</a:t>
            </a:r>
          </a:p>
        </p:txBody>
      </p:sp>
    </p:spTree>
    <p:extLst>
      <p:ext uri="{BB962C8B-B14F-4D97-AF65-F5344CB8AC3E}">
        <p14:creationId xmlns:p14="http://schemas.microsoft.com/office/powerpoint/2010/main" val="6848997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8EC2DB6-2A79-3BF4-E887-D92769B26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660"/>
            <a:ext cx="12192000" cy="5199263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FF962DD-D152-651B-785A-6988DB2A70B5}"/>
              </a:ext>
            </a:extLst>
          </p:cNvPr>
          <p:cNvSpPr txBox="1"/>
          <p:nvPr/>
        </p:nvSpPr>
        <p:spPr>
          <a:xfrm>
            <a:off x="2442117" y="591015"/>
            <a:ext cx="5160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これは、講師の自己紹介です。全</a:t>
            </a:r>
            <a:r>
              <a:rPr kumimoji="1" lang="en-US" altLang="ja-JP" dirty="0"/>
              <a:t>6</a:t>
            </a:r>
            <a:r>
              <a:rPr kumimoji="1" lang="ja-JP" altLang="en-US" dirty="0"/>
              <a:t>ページです。</a:t>
            </a:r>
          </a:p>
        </p:txBody>
      </p:sp>
    </p:spTree>
    <p:extLst>
      <p:ext uri="{BB962C8B-B14F-4D97-AF65-F5344CB8AC3E}">
        <p14:creationId xmlns:p14="http://schemas.microsoft.com/office/powerpoint/2010/main" val="35763178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A2AC6EC-FEA2-F6BB-AB0C-5BED712D80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自己紹介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950B35AC-73E1-A404-4940-2C3122DA03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98202" y="4313816"/>
            <a:ext cx="6465346" cy="1506070"/>
          </a:xfrm>
        </p:spPr>
        <p:txBody>
          <a:bodyPr>
            <a:normAutofit/>
          </a:bodyPr>
          <a:lstStyle/>
          <a:p>
            <a:r>
              <a:rPr kumimoji="1" lang="ja-JP" altLang="en-US" sz="2800" dirty="0"/>
              <a:t>吉岡　芳夫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7474AF6-4948-5F09-9AAB-F53A5CCA39F0}"/>
              </a:ext>
            </a:extLst>
          </p:cNvPr>
          <p:cNvSpPr txBox="1"/>
          <p:nvPr/>
        </p:nvSpPr>
        <p:spPr>
          <a:xfrm>
            <a:off x="570155" y="645459"/>
            <a:ext cx="2753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２０２５</a:t>
            </a:r>
            <a:r>
              <a:rPr kumimoji="1" lang="en-US" altLang="ja-JP" dirty="0"/>
              <a:t>/</a:t>
            </a:r>
            <a:r>
              <a:rPr kumimoji="1" lang="ja-JP" altLang="en-US" dirty="0"/>
              <a:t>６</a:t>
            </a:r>
            <a:r>
              <a:rPr kumimoji="1" lang="en-US" altLang="ja-JP" dirty="0"/>
              <a:t>/</a:t>
            </a:r>
            <a:r>
              <a:rPr kumimoji="1" lang="ja-JP" altLang="en-US" dirty="0"/>
              <a:t>４（水）</a:t>
            </a:r>
          </a:p>
        </p:txBody>
      </p:sp>
    </p:spTree>
    <p:extLst>
      <p:ext uri="{BB962C8B-B14F-4D97-AF65-F5344CB8AC3E}">
        <p14:creationId xmlns:p14="http://schemas.microsoft.com/office/powerpoint/2010/main" val="23820430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8D5AF1C-9A4F-299B-6D9A-BFCEA6459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私のプロフィール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6949680-E3AB-8973-A3CA-D4ECCD8969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63054" cy="4351338"/>
          </a:xfrm>
        </p:spPr>
        <p:txBody>
          <a:bodyPr>
            <a:normAutofit/>
          </a:bodyPr>
          <a:lstStyle/>
          <a:p>
            <a:r>
              <a:rPr lang="ja-JP" altLang="en-US" dirty="0"/>
              <a:t>名前　　吉岡　芳夫</a:t>
            </a:r>
            <a:endParaRPr lang="en-US" altLang="ja-JP" dirty="0"/>
          </a:p>
          <a:p>
            <a:r>
              <a:rPr lang="ja-JP" altLang="en-US" dirty="0"/>
              <a:t>住所　　　</a:t>
            </a:r>
            <a:endParaRPr lang="en-US" altLang="ja-JP" dirty="0"/>
          </a:p>
          <a:p>
            <a:pPr lvl="1"/>
            <a:r>
              <a:rPr lang="en-US" altLang="ja-JP" dirty="0"/>
              <a:t>918-8202</a:t>
            </a:r>
            <a:r>
              <a:rPr lang="ja-JP" altLang="en-US" dirty="0"/>
              <a:t>　福井市大東１丁目６－２２</a:t>
            </a:r>
            <a:endParaRPr lang="en-US" altLang="ja-JP" dirty="0"/>
          </a:p>
          <a:p>
            <a:r>
              <a:rPr lang="ja-JP" altLang="en-US" dirty="0"/>
              <a:t>生年月日　</a:t>
            </a:r>
            <a:endParaRPr lang="en-US" altLang="ja-JP" dirty="0"/>
          </a:p>
          <a:p>
            <a:pPr lvl="1"/>
            <a:r>
              <a:rPr lang="ja-JP" altLang="en-US" dirty="0"/>
              <a:t>１９３７年３月１６日</a:t>
            </a:r>
            <a:endParaRPr lang="en-US" altLang="ja-JP" dirty="0"/>
          </a:p>
          <a:p>
            <a:r>
              <a:rPr lang="ja-JP" altLang="en-US" dirty="0"/>
              <a:t>電話　　　</a:t>
            </a:r>
            <a:endParaRPr lang="en-US" altLang="ja-JP" dirty="0"/>
          </a:p>
          <a:p>
            <a:pPr lvl="1"/>
            <a:r>
              <a:rPr lang="en-US" altLang="ja-JP" dirty="0"/>
              <a:t>090-1392-5405</a:t>
            </a:r>
            <a:endParaRPr lang="en-US" altLang="ja-JP" sz="2800" dirty="0"/>
          </a:p>
          <a:p>
            <a:r>
              <a:rPr lang="ja-JP" altLang="en-US" dirty="0"/>
              <a:t>趣味　　　</a:t>
            </a:r>
            <a:endParaRPr lang="en-US" altLang="ja-JP" dirty="0"/>
          </a:p>
          <a:p>
            <a:pPr lvl="1"/>
            <a:r>
              <a:rPr lang="ja-JP" altLang="en-US" dirty="0"/>
              <a:t>油絵制作、カラオケ、読書、ゴルフ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8CBEEBE-9B40-067D-BEC7-3BCD6406C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4584" y="596098"/>
            <a:ext cx="4499238" cy="540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497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D60C35A-9FCB-96DF-BD8C-14BC33EA2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私の趣味　油絵制作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F9EFFE8-F58C-7355-C9F3-A5F58AE98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289" y="1613647"/>
            <a:ext cx="5153810" cy="4289029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A9A3956-1EF8-8751-F0AC-E4F9AC511F00}"/>
              </a:ext>
            </a:extLst>
          </p:cNvPr>
          <p:cNvSpPr txBox="1"/>
          <p:nvPr/>
        </p:nvSpPr>
        <p:spPr>
          <a:xfrm>
            <a:off x="1295399" y="6123543"/>
            <a:ext cx="3636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ブラティスラバの秋　　　　　　　　　　　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7C7B0FF-7DF2-119E-D8D3-0663D6413581}"/>
              </a:ext>
            </a:extLst>
          </p:cNvPr>
          <p:cNvSpPr txBox="1"/>
          <p:nvPr/>
        </p:nvSpPr>
        <p:spPr>
          <a:xfrm>
            <a:off x="6712772" y="742278"/>
            <a:ext cx="4905487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７０歳から、絵画教室で油絵を名会い始めました。</a:t>
            </a:r>
            <a:endParaRPr kumimoji="1" lang="en-US" altLang="ja-JP" sz="2400" dirty="0"/>
          </a:p>
          <a:p>
            <a:r>
              <a:rPr kumimoji="1" lang="ja-JP" altLang="en-US" sz="2400" dirty="0"/>
              <a:t>最も大きな絵は、３０号です。</a:t>
            </a:r>
            <a:endParaRPr kumimoji="1" lang="en-US" altLang="ja-JP" sz="2400" dirty="0"/>
          </a:p>
          <a:p>
            <a:r>
              <a:rPr kumimoji="1" lang="ja-JP" altLang="en-US" sz="2400" dirty="0"/>
              <a:t>年に３回、下記の美術展に応募しています。</a:t>
            </a:r>
            <a:endParaRPr kumimoji="1" lang="en-US" altLang="ja-JP" sz="2400" dirty="0"/>
          </a:p>
          <a:p>
            <a:endParaRPr kumimoji="1" lang="en-US" altLang="ja-JP" sz="2400" dirty="0"/>
          </a:p>
          <a:p>
            <a:pPr lvl="2"/>
            <a:r>
              <a:rPr kumimoji="1" lang="ja-JP" altLang="en-US" sz="2400" dirty="0"/>
              <a:t>福井市美展</a:t>
            </a:r>
            <a:endParaRPr kumimoji="1" lang="en-US" altLang="ja-JP" sz="2400" dirty="0"/>
          </a:p>
          <a:p>
            <a:pPr lvl="2"/>
            <a:r>
              <a:rPr kumimoji="1" lang="ja-JP" altLang="en-US" sz="2400" dirty="0"/>
              <a:t>シルバー美術展</a:t>
            </a:r>
            <a:endParaRPr kumimoji="1" lang="en-US" altLang="ja-JP" sz="2400" dirty="0"/>
          </a:p>
          <a:p>
            <a:pPr lvl="2"/>
            <a:r>
              <a:rPr kumimoji="1" lang="ja-JP" altLang="en-US" sz="2400" dirty="0"/>
              <a:t>勤労者美術展</a:t>
            </a:r>
            <a:endParaRPr kumimoji="1" lang="en-US" altLang="ja-JP" sz="2400" dirty="0"/>
          </a:p>
          <a:p>
            <a:pPr lvl="2"/>
            <a:endParaRPr kumimoji="1" lang="en-US" altLang="ja-JP" sz="2400" dirty="0"/>
          </a:p>
          <a:p>
            <a:r>
              <a:rPr kumimoji="1" lang="ja-JP" altLang="en-US" sz="2400" dirty="0"/>
              <a:t>描く対象は、人物画が多いです。</a:t>
            </a:r>
            <a:endParaRPr kumimoji="1" lang="en-US" altLang="ja-JP" sz="2400" dirty="0"/>
          </a:p>
          <a:p>
            <a:pPr lvl="2"/>
            <a:r>
              <a:rPr kumimoji="1" lang="ja-JP" altLang="en-US" sz="2400" dirty="0"/>
              <a:t>最近は、風景画を描いています。</a:t>
            </a:r>
            <a:endParaRPr kumimoji="1" lang="en-US" altLang="ja-JP" sz="2400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320991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2AD4D70-8A7F-F793-3C40-4F3924F24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</p:spPr>
        <p:txBody>
          <a:bodyPr/>
          <a:lstStyle/>
          <a:p>
            <a:r>
              <a:rPr kumimoji="1" lang="ja-JP" altLang="en-US" dirty="0"/>
              <a:t>私の趣味　カラオケ　　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1534B31-5386-4947-BB30-35A92116A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188" y="1810113"/>
            <a:ext cx="4937472" cy="4163096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DEB423C-E74A-9109-BCC6-71655B3027DB}"/>
              </a:ext>
            </a:extLst>
          </p:cNvPr>
          <p:cNvSpPr txBox="1"/>
          <p:nvPr/>
        </p:nvSpPr>
        <p:spPr>
          <a:xfrm>
            <a:off x="6766560" y="634701"/>
            <a:ext cx="484094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カラオケも、７０歳から習い始めました。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最初は、金沢で、中日文化センタのカラオケ講座に参加しました。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自分の好きな歌を歌える教室でした。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ここで、小田純平という作曲家・歌手を</a:t>
            </a:r>
            <a:endParaRPr kumimoji="1" lang="en-US" altLang="ja-JP" dirty="0"/>
          </a:p>
          <a:p>
            <a:r>
              <a:rPr kumimoji="1" lang="ja-JP" altLang="en-US" dirty="0"/>
              <a:t>紹介され、以来大ファンになっています。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７７歳で、福井に戻ってからは、ポプラの樹というカラオケ喫茶で、カラオケを習いました。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金沢にいたときは、教室の発表会で、ふくいに戻ってからは、高比良うよしのりと集う会で、念い３回ほど歌っています。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福井いきいき会のカラオケ歌会は、９年ほど主宰者をしていました。</a:t>
            </a:r>
          </a:p>
        </p:txBody>
      </p:sp>
    </p:spTree>
    <p:extLst>
      <p:ext uri="{BB962C8B-B14F-4D97-AF65-F5344CB8AC3E}">
        <p14:creationId xmlns:p14="http://schemas.microsoft.com/office/powerpoint/2010/main" val="3468402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9F9FD5B-EA9A-0A75-1C34-0B1F73A95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8301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基本的な手法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3BEA6DB-D7CB-9280-7A01-A3DC9F096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164" y="1361662"/>
            <a:ext cx="11330607" cy="5327374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70000"/>
              </a:lnSpc>
            </a:pPr>
            <a:r>
              <a:rPr kumimoji="1" lang="ja-JP" altLang="en-US" sz="3500" dirty="0"/>
              <a:t>ネット上の映像、手持ちの写真を、画面に貼り付ける方法</a:t>
            </a:r>
            <a:endParaRPr lang="en-US" altLang="ja-JP" sz="3500" dirty="0"/>
          </a:p>
          <a:p>
            <a:pPr lvl="1">
              <a:lnSpc>
                <a:spcPct val="110000"/>
              </a:lnSpc>
            </a:pPr>
            <a:r>
              <a:rPr kumimoji="1" lang="ja-JP" altLang="en-US" sz="2600" dirty="0"/>
              <a:t>最初に、パソコンに表示さ</a:t>
            </a:r>
            <a:r>
              <a:rPr lang="ja-JP" altLang="en-US" sz="2600" dirty="0"/>
              <a:t>れている映像をコピーし、ペイントグラフで一部を切りだす。</a:t>
            </a:r>
            <a:endParaRPr lang="en-US" altLang="ja-JP" sz="2600" dirty="0"/>
          </a:p>
          <a:p>
            <a:pPr lvl="1">
              <a:lnSpc>
                <a:spcPct val="110000"/>
              </a:lnSpc>
            </a:pPr>
            <a:r>
              <a:rPr lang="ja-JP" altLang="en-US" sz="2600" dirty="0"/>
              <a:t>切りだした画像を、パワーポイントの画面に貼り付ける</a:t>
            </a:r>
            <a:r>
              <a:rPr lang="ja-JP" altLang="en-US" sz="2900" dirty="0"/>
              <a:t>。</a:t>
            </a:r>
            <a:endParaRPr lang="en-US" altLang="ja-JP" sz="2900" dirty="0"/>
          </a:p>
          <a:p>
            <a:pPr lvl="1"/>
            <a:endParaRPr lang="en-US" altLang="ja-JP" dirty="0"/>
          </a:p>
          <a:p>
            <a:r>
              <a:rPr lang="ja-JP" altLang="en-US" sz="4300" dirty="0"/>
              <a:t>具体的な方法</a:t>
            </a:r>
            <a:endParaRPr lang="en-US" altLang="ja-JP" sz="4300" dirty="0"/>
          </a:p>
          <a:p>
            <a:pPr marL="914400" lvl="1" indent="-457200">
              <a:buFont typeface="+mj-lt"/>
              <a:buAutoNum type="arabicPeriod"/>
              <a:defRPr/>
            </a:pPr>
            <a:r>
              <a:rPr lang="ja-JP" altLang="en-US" sz="2600" dirty="0">
                <a:solidFill>
                  <a:prstClr val="black"/>
                </a:solidFill>
              </a:rPr>
              <a:t>ペイントグラフを起動しておく。</a:t>
            </a:r>
            <a:endParaRPr lang="en-US" altLang="ja-JP" sz="2600" dirty="0">
              <a:solidFill>
                <a:prstClr val="black"/>
              </a:solidFill>
            </a:endParaRPr>
          </a:p>
          <a:p>
            <a:pPr marL="914400" lvl="1" indent="-457200">
              <a:spcBef>
                <a:spcPts val="1000"/>
              </a:spcBef>
              <a:buFont typeface="+mj-lt"/>
              <a:buAutoNum type="arabicPeriod"/>
              <a:defRPr/>
            </a:pPr>
            <a:r>
              <a:rPr kumimoji="1" lang="ja-JP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貼り付けたい映像を、画面に表示させる。</a:t>
            </a:r>
            <a:endParaRPr lang="en-US" altLang="ja-JP" sz="2600" dirty="0">
              <a:solidFill>
                <a:prstClr val="black"/>
              </a:solidFill>
              <a:latin typeface="游ゴシック" panose="02110004020202020204"/>
              <a:ea typeface="游ゴシック" panose="020B0400000000000000" pitchFamily="50" charset="-128"/>
            </a:endParaRPr>
          </a:p>
          <a:p>
            <a:pPr marL="914400" lvl="1" indent="-457200">
              <a:spcBef>
                <a:spcPts val="1000"/>
              </a:spcBef>
              <a:buFont typeface="+mj-lt"/>
              <a:buAutoNum type="arabicPeriod"/>
              <a:defRPr/>
            </a:pPr>
            <a:r>
              <a:rPr kumimoji="1" lang="ja-JP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「Ｆｎ」キーと「ＰｒｔＳｃ」の２つを押す</a:t>
            </a:r>
            <a:r>
              <a:rPr kumimoji="1" lang="ja-JP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（画面がコピーさえれる）</a:t>
            </a:r>
            <a:endParaRPr kumimoji="1" lang="en-US" altLang="ja-JP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914400" lvl="1" indent="-457200">
              <a:spcBef>
                <a:spcPts val="1000"/>
              </a:spcBef>
              <a:buFont typeface="+mj-lt"/>
              <a:buAutoNum type="arabicPeriod"/>
              <a:defRPr/>
            </a:pPr>
            <a:r>
              <a:rPr kumimoji="1" lang="ja-JP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ペイントグラフに戻り、「編集」、続けて「貼り付け」をクリック。</a:t>
            </a:r>
            <a:endParaRPr kumimoji="1" lang="en-US" altLang="ja-JP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914400" lvl="1" indent="-457200">
              <a:spcBef>
                <a:spcPts val="1000"/>
              </a:spcBef>
              <a:buFont typeface="+mj-lt"/>
              <a:buAutoNum type="arabicPeriod"/>
              <a:defRPr/>
            </a:pPr>
            <a:r>
              <a:rPr lang="ja-JP" altLang="en-US" sz="260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四角のマークを使って、使いたい画像の部分をかこみ、「編集」、</a:t>
            </a:r>
            <a:endParaRPr lang="en-US" altLang="ja-JP" sz="2600" dirty="0">
              <a:solidFill>
                <a:prstClr val="black"/>
              </a:solidFill>
              <a:latin typeface="游ゴシック" panose="02110004020202020204"/>
              <a:ea typeface="游ゴシック" panose="020B0400000000000000" pitchFamily="50" charset="-128"/>
            </a:endParaRPr>
          </a:p>
          <a:p>
            <a:pPr marL="914400" lvl="1" indent="-457200">
              <a:spcBef>
                <a:spcPts val="1000"/>
              </a:spcBef>
              <a:buFont typeface="+mj-lt"/>
              <a:buAutoNum type="arabicPeriod"/>
              <a:defRPr/>
            </a:pPr>
            <a:r>
              <a:rPr lang="ja-JP" altLang="en-US" sz="2600" dirty="0">
                <a:solidFill>
                  <a:prstClr val="black"/>
                </a:solidFill>
                <a:latin typeface="游ゴシック" panose="02110004020202020204"/>
                <a:ea typeface="游ゴシック" panose="020B0400000000000000" pitchFamily="50" charset="-128"/>
              </a:rPr>
              <a:t>続けて、「切り取り」をクリック。（切り取った部分が白くなる）</a:t>
            </a:r>
            <a:endParaRPr lang="en-US" altLang="ja-JP" sz="2600" dirty="0">
              <a:solidFill>
                <a:prstClr val="black"/>
              </a:solidFill>
              <a:latin typeface="游ゴシック" panose="02110004020202020204"/>
              <a:ea typeface="游ゴシック" panose="020B0400000000000000" pitchFamily="50" charset="-128"/>
            </a:endParaRPr>
          </a:p>
          <a:p>
            <a:pPr marL="914400" lvl="1" indent="-457200">
              <a:spcBef>
                <a:spcPts val="1000"/>
              </a:spcBef>
              <a:buFont typeface="+mj-lt"/>
              <a:buAutoNum type="arabicPeriod"/>
              <a:defRPr/>
            </a:pPr>
            <a:r>
              <a:rPr kumimoji="1" lang="ja-JP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t>パワーポイントの画面に戻して、貼り付ける。</a:t>
            </a:r>
            <a:endParaRPr kumimoji="1" lang="en-US" altLang="ja-JP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1" lang="en-US" altLang="ja-JP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1"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3F95422-90D2-A2AB-FE47-610030965FF0}"/>
              </a:ext>
            </a:extLst>
          </p:cNvPr>
          <p:cNvSpPr txBox="1"/>
          <p:nvPr/>
        </p:nvSpPr>
        <p:spPr>
          <a:xfrm>
            <a:off x="6364356" y="3449166"/>
            <a:ext cx="5357193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b="1" dirty="0"/>
              <a:t>コピーできないときは、</a:t>
            </a:r>
            <a:endParaRPr lang="en-US" altLang="ja-JP" b="1" dirty="0"/>
          </a:p>
          <a:p>
            <a:r>
              <a:rPr kumimoji="1" lang="ja-JP" altLang="en-US" b="1" dirty="0"/>
              <a:t>「Ｆｎ」</a:t>
            </a:r>
            <a:r>
              <a:rPr kumimoji="1" lang="en-US" altLang="ja-JP" b="1" dirty="0"/>
              <a:t>,</a:t>
            </a:r>
            <a:r>
              <a:rPr kumimoji="1" lang="ja-JP" altLang="en-US" b="1" dirty="0"/>
              <a:t>「</a:t>
            </a:r>
            <a:r>
              <a:rPr kumimoji="1" lang="en-US" altLang="ja-JP" b="1" dirty="0"/>
              <a:t> A</a:t>
            </a:r>
            <a:r>
              <a:rPr kumimoji="1" lang="ja-JP" altLang="en-US" b="1" dirty="0"/>
              <a:t>ｌｔ」</a:t>
            </a:r>
            <a:r>
              <a:rPr kumimoji="1" lang="en-US" altLang="ja-JP" b="1" dirty="0"/>
              <a:t>,</a:t>
            </a:r>
            <a:r>
              <a:rPr kumimoji="1" lang="ja-JP" altLang="en-US" b="1" dirty="0"/>
              <a:t>「ＰｒｔＳｃ」の</a:t>
            </a:r>
            <a:r>
              <a:rPr kumimoji="1" lang="en-US" altLang="ja-JP" b="1" dirty="0"/>
              <a:t>3</a:t>
            </a:r>
            <a:r>
              <a:rPr kumimoji="1" lang="ja-JP" altLang="en-US" b="1" dirty="0"/>
              <a:t>つを押す</a:t>
            </a:r>
          </a:p>
        </p:txBody>
      </p:sp>
    </p:spTree>
    <p:extLst>
      <p:ext uri="{BB962C8B-B14F-4D97-AF65-F5344CB8AC3E}">
        <p14:creationId xmlns:p14="http://schemas.microsoft.com/office/powerpoint/2010/main" val="9048166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0BE27044-7DEF-23D0-4AC9-27574772E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680" y="645459"/>
            <a:ext cx="3573108" cy="4764144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8EB5AEE-B096-88DC-A9B7-1CC335E235A3}"/>
              </a:ext>
            </a:extLst>
          </p:cNvPr>
          <p:cNvSpPr txBox="1"/>
          <p:nvPr/>
        </p:nvSpPr>
        <p:spPr>
          <a:xfrm>
            <a:off x="1495313" y="5843209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小田純平との２ショット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BD5753B4-4D7D-C487-260F-FE2ED760E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6001" y="689492"/>
            <a:ext cx="4057402" cy="4720111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1BF453C-0A04-3445-D8C2-AFE4F4810626}"/>
              </a:ext>
            </a:extLst>
          </p:cNvPr>
          <p:cNvSpPr txBox="1"/>
          <p:nvPr/>
        </p:nvSpPr>
        <p:spPr>
          <a:xfrm>
            <a:off x="5916706" y="5843209"/>
            <a:ext cx="5895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最近描いた人物画　　シルバー美術展　（</a:t>
            </a:r>
            <a:r>
              <a:rPr kumimoji="1" lang="en-US" altLang="ja-JP" dirty="0"/>
              <a:t>R</a:t>
            </a:r>
            <a:r>
              <a:rPr kumimoji="1" lang="ja-JP" altLang="en-US" dirty="0"/>
              <a:t>７年応募）</a:t>
            </a:r>
          </a:p>
        </p:txBody>
      </p:sp>
    </p:spTree>
    <p:extLst>
      <p:ext uri="{BB962C8B-B14F-4D97-AF65-F5344CB8AC3E}">
        <p14:creationId xmlns:p14="http://schemas.microsoft.com/office/powerpoint/2010/main" val="20884648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8F3CC4C-5CCF-DE53-EE0A-4245C89873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9605" y="2402523"/>
            <a:ext cx="9144000" cy="2387600"/>
          </a:xfrm>
        </p:spPr>
        <p:txBody>
          <a:bodyPr/>
          <a:lstStyle/>
          <a:p>
            <a:r>
              <a:rPr kumimoji="1" lang="ja-JP" altLang="en-US" dirty="0"/>
              <a:t>自己紹介</a:t>
            </a:r>
            <a:br>
              <a:rPr kumimoji="1" lang="en-US" altLang="ja-JP" dirty="0"/>
            </a:br>
            <a:r>
              <a:rPr kumimoji="1" lang="ja-JP" altLang="en-US" sz="4800" dirty="0"/>
              <a:t>終わり</a:t>
            </a:r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07D7F9F-A813-9B89-9F37-0D1614FF0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508" y="199016"/>
            <a:ext cx="11484386" cy="6459968"/>
          </a:xfrm>
          <a:prstGeom prst="rect">
            <a:avLst/>
          </a:prstGeom>
        </p:spPr>
      </p:pic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872DFA80-849C-0F47-0F2D-A3FAFA469DAD}"/>
              </a:ext>
            </a:extLst>
          </p:cNvPr>
          <p:cNvSpPr/>
          <p:nvPr/>
        </p:nvSpPr>
        <p:spPr>
          <a:xfrm>
            <a:off x="6702014" y="753035"/>
            <a:ext cx="4948518" cy="416321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kumimoji="1" lang="ja-JP" altLang="en-US" sz="2000" dirty="0"/>
              <a:t>左の課題の中から一つ選んで</a:t>
            </a:r>
            <a:endParaRPr kumimoji="1" lang="en-US" altLang="ja-JP" sz="2000" dirty="0"/>
          </a:p>
          <a:p>
            <a:pPr>
              <a:lnSpc>
                <a:spcPct val="150000"/>
              </a:lnSpc>
            </a:pPr>
            <a:r>
              <a:rPr kumimoji="1" lang="ja-JP" altLang="en-US" sz="2000" dirty="0"/>
              <a:t>プレゼンテーション用</a:t>
            </a:r>
            <a:endParaRPr kumimoji="1" lang="en-US" altLang="ja-JP" sz="2000" dirty="0"/>
          </a:p>
          <a:p>
            <a:pPr>
              <a:lnSpc>
                <a:spcPct val="150000"/>
              </a:lnSpc>
            </a:pPr>
            <a:r>
              <a:rPr kumimoji="1" lang="ja-JP" altLang="en-US" sz="2000" dirty="0"/>
              <a:t>スライドを６枚作ってください</a:t>
            </a:r>
            <a:r>
              <a:rPr kumimoji="1" lang="ja-JP" altLang="en-US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1228090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75561A0C-5F1E-DCA6-4D66-42E9B5355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3445"/>
            <a:ext cx="12192000" cy="5125357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FCD21D9-DC39-31B1-C14E-BF2A3DDE3873}"/>
              </a:ext>
            </a:extLst>
          </p:cNvPr>
          <p:cNvSpPr txBox="1"/>
          <p:nvPr/>
        </p:nvSpPr>
        <p:spPr>
          <a:xfrm>
            <a:off x="1387736" y="339198"/>
            <a:ext cx="94882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/>
              <a:t>川柳に参加していることを紹介するスライで６枚です。</a:t>
            </a:r>
          </a:p>
        </p:txBody>
      </p:sp>
    </p:spTree>
    <p:extLst>
      <p:ext uri="{BB962C8B-B14F-4D97-AF65-F5344CB8AC3E}">
        <p14:creationId xmlns:p14="http://schemas.microsoft.com/office/powerpoint/2010/main" val="31106643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AD45AB4E-9E49-445E-884D-FE5788924A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1380"/>
            <a:ext cx="12192000" cy="5434878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77AB9F3-41EF-0808-EA0D-AF9A8E4D9812}"/>
              </a:ext>
            </a:extLst>
          </p:cNvPr>
          <p:cNvSpPr txBox="1"/>
          <p:nvPr/>
        </p:nvSpPr>
        <p:spPr>
          <a:xfrm>
            <a:off x="3048897" y="311742"/>
            <a:ext cx="60942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800" dirty="0"/>
              <a:t>画面のデザインを変えてみたら、</a:t>
            </a:r>
          </a:p>
        </p:txBody>
      </p:sp>
    </p:spTree>
    <p:extLst>
      <p:ext uri="{BB962C8B-B14F-4D97-AF65-F5344CB8AC3E}">
        <p14:creationId xmlns:p14="http://schemas.microsoft.com/office/powerpoint/2010/main" val="9789007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2D1B25D-A152-9841-399E-74EFEE17C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91" y="1014737"/>
            <a:ext cx="12192000" cy="5495499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F66C689-660B-63AF-B430-66EBFC4CEA9D}"/>
              </a:ext>
            </a:extLst>
          </p:cNvPr>
          <p:cNvSpPr txBox="1"/>
          <p:nvPr/>
        </p:nvSpPr>
        <p:spPr>
          <a:xfrm>
            <a:off x="2130014" y="182880"/>
            <a:ext cx="7390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/>
              <a:t>画面のデザインを変えてみたら、</a:t>
            </a:r>
          </a:p>
        </p:txBody>
      </p:sp>
    </p:spTree>
    <p:extLst>
      <p:ext uri="{BB962C8B-B14F-4D97-AF65-F5344CB8AC3E}">
        <p14:creationId xmlns:p14="http://schemas.microsoft.com/office/powerpoint/2010/main" val="23605547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0CF9EC-3C52-5649-ABF2-EFE01C226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58F88EE-AE59-A07B-1F56-4D710C99AD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38731"/>
            <a:ext cx="9144000" cy="2387600"/>
          </a:xfrm>
        </p:spPr>
        <p:txBody>
          <a:bodyPr>
            <a:normAutofit/>
          </a:bodyPr>
          <a:lstStyle/>
          <a:p>
            <a:pPr algn="ctr"/>
            <a:r>
              <a:rPr kumimoji="1" lang="ja-JP" altLang="en-US" sz="5400" dirty="0"/>
              <a:t>私の参加しているサークル</a:t>
            </a:r>
            <a:br>
              <a:rPr kumimoji="1" lang="en-US" altLang="ja-JP" sz="5400" dirty="0"/>
            </a:br>
            <a:r>
              <a:rPr kumimoji="1" lang="ja-JP" altLang="en-US" sz="5400" dirty="0"/>
              <a:t>川柳同好会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DF3E1802-44AF-59F4-59D3-55EAF2BDE9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08837" y="5099124"/>
            <a:ext cx="3621741" cy="761104"/>
          </a:xfrm>
        </p:spPr>
        <p:txBody>
          <a:bodyPr>
            <a:normAutofit/>
          </a:bodyPr>
          <a:lstStyle/>
          <a:p>
            <a:r>
              <a:rPr kumimoji="1" lang="ja-JP" altLang="en-US" sz="2800" dirty="0"/>
              <a:t>吉岡　芳夫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FEB8C49-9FA6-0BD4-56E5-97F63F313DF2}"/>
              </a:ext>
            </a:extLst>
          </p:cNvPr>
          <p:cNvSpPr txBox="1"/>
          <p:nvPr/>
        </p:nvSpPr>
        <p:spPr>
          <a:xfrm>
            <a:off x="527125" y="484094"/>
            <a:ext cx="4173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２０２５</a:t>
            </a:r>
            <a:r>
              <a:rPr kumimoji="1" lang="en-US" altLang="ja-JP" dirty="0"/>
              <a:t>/</a:t>
            </a:r>
            <a:r>
              <a:rPr kumimoji="1" lang="ja-JP" altLang="en-US" dirty="0"/>
              <a:t>６</a:t>
            </a:r>
            <a:r>
              <a:rPr kumimoji="1" lang="en-US" altLang="ja-JP" dirty="0"/>
              <a:t>/</a:t>
            </a:r>
            <a:r>
              <a:rPr kumimoji="1" lang="ja-JP" altLang="en-US" dirty="0"/>
              <a:t>１１（水）</a:t>
            </a:r>
          </a:p>
        </p:txBody>
      </p:sp>
    </p:spTree>
    <p:extLst>
      <p:ext uri="{BB962C8B-B14F-4D97-AF65-F5344CB8AC3E}">
        <p14:creationId xmlns:p14="http://schemas.microsoft.com/office/powerpoint/2010/main" val="39004690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DD7DBE1-D6CD-5F3F-C9BB-2F04DBAF7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2113" y="312138"/>
            <a:ext cx="8911687" cy="1280890"/>
          </a:xfrm>
        </p:spPr>
        <p:txBody>
          <a:bodyPr/>
          <a:lstStyle/>
          <a:p>
            <a:r>
              <a:rPr kumimoji="1" lang="ja-JP" altLang="en-US" dirty="0"/>
              <a:t>川柳同好会に参加しています。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F6FA738-9762-D64F-6E83-605CF86C4E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3810" y="1172584"/>
            <a:ext cx="10515600" cy="5685416"/>
          </a:xfrm>
        </p:spPr>
        <p:txBody>
          <a:bodyPr>
            <a:normAutofit/>
          </a:bodyPr>
          <a:lstStyle/>
          <a:p>
            <a:r>
              <a:rPr kumimoji="1" lang="ja-JP" altLang="en-US" sz="2400" dirty="0"/>
              <a:t>開催日まで</a:t>
            </a:r>
            <a:endParaRPr kumimoji="1" lang="en-US" altLang="ja-JP" sz="2400" dirty="0"/>
          </a:p>
          <a:p>
            <a:pPr lvl="1"/>
            <a:r>
              <a:rPr lang="ja-JP" altLang="en-US" sz="2000" dirty="0"/>
              <a:t>参加者は、川柳３句を作って、あらかじめ主宰者に提出しておきます。</a:t>
            </a:r>
            <a:endParaRPr lang="en-US" altLang="ja-JP" sz="2000" dirty="0"/>
          </a:p>
          <a:p>
            <a:pPr lvl="1"/>
            <a:r>
              <a:rPr lang="ja-JP" altLang="en-US" sz="2000" dirty="0"/>
              <a:t>主宰者は、参加者の川柳をまとめた資料を作成されます。</a:t>
            </a:r>
            <a:endParaRPr lang="en-US" altLang="ja-JP" sz="2000" dirty="0"/>
          </a:p>
          <a:p>
            <a:r>
              <a:rPr lang="ja-JP" altLang="en-US" sz="2400" dirty="0"/>
              <a:t>開催日時、場所など</a:t>
            </a:r>
            <a:endParaRPr lang="en-US" altLang="ja-JP" sz="2400" dirty="0"/>
          </a:p>
          <a:p>
            <a:pPr lvl="1"/>
            <a:r>
              <a:rPr lang="ja-JP" altLang="en-US" sz="2000" dirty="0"/>
              <a:t>毎月、第３土曜日の１３時から、よろず茶屋で開催されます。</a:t>
            </a:r>
            <a:endParaRPr lang="en-US" altLang="ja-JP" sz="2000" dirty="0"/>
          </a:p>
          <a:p>
            <a:pPr lvl="1"/>
            <a:r>
              <a:rPr lang="ja-JP" altLang="en-US" sz="2000" dirty="0"/>
              <a:t>参加費は、１００円です。</a:t>
            </a:r>
            <a:endParaRPr lang="en-US" altLang="ja-JP" sz="2000" dirty="0"/>
          </a:p>
          <a:p>
            <a:r>
              <a:rPr kumimoji="1" lang="ja-JP" altLang="en-US" sz="2400" dirty="0"/>
              <a:t>当日</a:t>
            </a:r>
            <a:endParaRPr kumimoji="1" lang="en-US" altLang="ja-JP" sz="2400" dirty="0"/>
          </a:p>
          <a:p>
            <a:pPr lvl="1"/>
            <a:r>
              <a:rPr lang="ja-JP" altLang="en-US" sz="2000" dirty="0"/>
              <a:t>参加者全員の川柳がプリントされた資料が配布されます。</a:t>
            </a:r>
            <a:endParaRPr lang="en-US" altLang="ja-JP" sz="2000" dirty="0"/>
          </a:p>
          <a:p>
            <a:pPr lvl="1"/>
            <a:r>
              <a:rPr kumimoji="1" lang="ja-JP" altLang="en-US" sz="2000" dirty="0"/>
              <a:t>月替わりで３人の司会進行者が、句会を進めていきます。</a:t>
            </a:r>
            <a:endParaRPr kumimoji="1" lang="en-US" altLang="ja-JP" sz="2000" dirty="0"/>
          </a:p>
          <a:p>
            <a:pPr lvl="1"/>
            <a:r>
              <a:rPr lang="ja-JP" altLang="en-US" sz="2000" dirty="0"/>
              <a:t>参加者は、自分の川柳を読み上げ、それを作った背景などを説明します。</a:t>
            </a:r>
            <a:endParaRPr lang="en-US" altLang="ja-JP" sz="2000" dirty="0"/>
          </a:p>
          <a:p>
            <a:pPr lvl="1"/>
            <a:r>
              <a:rPr kumimoji="1" lang="ja-JP" altLang="en-US" sz="2000" dirty="0"/>
              <a:t>そのあと、参加者全体で、自由に感想、質問、批評、修正提案などを行い、会話を楽しみます。</a:t>
            </a:r>
            <a:endParaRPr kumimoji="1" lang="en-US" altLang="ja-JP" sz="2000" dirty="0"/>
          </a:p>
          <a:p>
            <a:pPr lvl="1"/>
            <a:r>
              <a:rPr kumimoji="1" lang="ja-JP" altLang="en-US" sz="2000" dirty="0"/>
              <a:t>最後に、発表された３つの句の中から、優秀句を挙手で決めます。</a:t>
            </a:r>
            <a:endParaRPr kumimoji="1" lang="en-US" altLang="ja-JP" sz="2000" dirty="0"/>
          </a:p>
          <a:p>
            <a:pPr lvl="1"/>
            <a:r>
              <a:rPr kumimoji="1" lang="ja-JP" altLang="en-US" sz="2000" dirty="0"/>
              <a:t>選ばれた川柳は、翌月の福井いきいき会新聞に紹介されます。</a:t>
            </a:r>
          </a:p>
        </p:txBody>
      </p:sp>
    </p:spTree>
    <p:extLst>
      <p:ext uri="{BB962C8B-B14F-4D97-AF65-F5344CB8AC3E}">
        <p14:creationId xmlns:p14="http://schemas.microsoft.com/office/powerpoint/2010/main" val="10851983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060A81E-9DA1-2353-29DD-0654E1500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260" y="175758"/>
            <a:ext cx="4629796" cy="6506483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9F4C0AA-391B-0A84-1422-B6F4318E21A5}"/>
              </a:ext>
            </a:extLst>
          </p:cNvPr>
          <p:cNvSpPr txBox="1"/>
          <p:nvPr/>
        </p:nvSpPr>
        <p:spPr>
          <a:xfrm>
            <a:off x="5733826" y="1054249"/>
            <a:ext cx="621792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/>
              <a:t>これは、当日配布される</a:t>
            </a:r>
            <a:endParaRPr kumimoji="1" lang="en-US" altLang="ja-JP" sz="3200" dirty="0"/>
          </a:p>
          <a:p>
            <a:r>
              <a:rPr kumimoji="1" lang="ja-JP" altLang="en-US" sz="3200" dirty="0"/>
              <a:t>参加者全員の川柳の</a:t>
            </a:r>
            <a:endParaRPr kumimoji="1" lang="en-US" altLang="ja-JP" sz="3200" dirty="0"/>
          </a:p>
          <a:p>
            <a:r>
              <a:rPr kumimoji="1" lang="ja-JP" altLang="en-US" sz="3200" dirty="0"/>
              <a:t>一覧表です</a:t>
            </a:r>
            <a:r>
              <a:rPr kumimoji="1" lang="ja-JP" altLang="en-US" dirty="0"/>
              <a:t>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sz="2400" dirty="0"/>
              <a:t>太字の句が、各自の優秀句です。</a:t>
            </a:r>
            <a:endParaRPr kumimoji="1" lang="en-US" altLang="ja-JP" sz="2400" dirty="0"/>
          </a:p>
          <a:p>
            <a:endParaRPr kumimoji="1" lang="en-US" altLang="ja-JP" sz="2400" dirty="0"/>
          </a:p>
          <a:p>
            <a:r>
              <a:rPr kumimoji="1" lang="ja-JP" altLang="en-US" sz="2400" dirty="0"/>
              <a:t>私の句は、</a:t>
            </a:r>
            <a:endParaRPr kumimoji="1" lang="en-US" altLang="ja-JP" sz="2400" dirty="0"/>
          </a:p>
          <a:p>
            <a:pPr lvl="1"/>
            <a:r>
              <a:rPr kumimoji="1" lang="ja-JP" altLang="en-US" sz="2400" dirty="0"/>
              <a:t>今の時期　桜の合唱　いい気分</a:t>
            </a:r>
            <a:endParaRPr kumimoji="1" lang="en-US" altLang="ja-JP" sz="2400" dirty="0"/>
          </a:p>
          <a:p>
            <a:pPr lvl="1"/>
            <a:r>
              <a:rPr kumimoji="1" lang="ja-JP" altLang="en-US" sz="2400" dirty="0"/>
              <a:t>一日で、　冬から夏へ　異常だね</a:t>
            </a:r>
            <a:endParaRPr kumimoji="1" lang="en-US" altLang="ja-JP" sz="2400" dirty="0"/>
          </a:p>
          <a:p>
            <a:pPr lvl="1"/>
            <a:r>
              <a:rPr kumimoji="1" lang="ja-JP" altLang="en-US" sz="2400" b="1" dirty="0"/>
              <a:t>散った花　お堀に浮かんで　またきれい</a:t>
            </a:r>
            <a:endParaRPr kumimoji="1" lang="en-US" altLang="ja-JP" sz="2400" b="1" dirty="0"/>
          </a:p>
        </p:txBody>
      </p:sp>
    </p:spTree>
    <p:extLst>
      <p:ext uri="{BB962C8B-B14F-4D97-AF65-F5344CB8AC3E}">
        <p14:creationId xmlns:p14="http://schemas.microsoft.com/office/powerpoint/2010/main" val="34102205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51CFFCF-99AA-D08D-11BB-8090741682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034" y="2122950"/>
            <a:ext cx="5454126" cy="3826029"/>
          </a:xfrm>
          <a:prstGeom prst="rect">
            <a:avLst/>
          </a:prstGeom>
          <a:ln>
            <a:solidFill>
              <a:srgbClr val="C88800"/>
            </a:solidFill>
          </a:ln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D749BF0-2514-AD2A-8CE6-91A9919254FD}"/>
              </a:ext>
            </a:extLst>
          </p:cNvPr>
          <p:cNvSpPr txBox="1"/>
          <p:nvPr/>
        </p:nvSpPr>
        <p:spPr>
          <a:xfrm>
            <a:off x="1584960" y="647411"/>
            <a:ext cx="10607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/>
              <a:t>川柳に写真や画像を付けたカードを作ることもあります。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AB73449-BF73-6690-294E-4229969FD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840" y="2122950"/>
            <a:ext cx="5287010" cy="3843514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5030761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6C74FCDB-BA42-02B4-160C-185FD06BC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5826" y="1185816"/>
            <a:ext cx="8507012" cy="555385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96D87B6-0AC9-E357-39BB-89CCA4849FC3}"/>
              </a:ext>
            </a:extLst>
          </p:cNvPr>
          <p:cNvSpPr txBox="1"/>
          <p:nvPr/>
        </p:nvSpPr>
        <p:spPr>
          <a:xfrm>
            <a:off x="1269403" y="401604"/>
            <a:ext cx="94990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/>
              <a:t>これは、福井いきいき会の新聞に掲載されている各自の優秀句です。</a:t>
            </a:r>
          </a:p>
        </p:txBody>
      </p:sp>
    </p:spTree>
    <p:extLst>
      <p:ext uri="{BB962C8B-B14F-4D97-AF65-F5344CB8AC3E}">
        <p14:creationId xmlns:p14="http://schemas.microsoft.com/office/powerpoint/2010/main" val="1496253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01A9EFA-A793-449B-C051-8BC11DDAE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演習１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5BCCB450-1043-6D51-4A38-7DB763C48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808" y="2214583"/>
            <a:ext cx="5735766" cy="308297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8F923748-87AA-D931-B97E-CD8B37DB7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6721" y="2214583"/>
            <a:ext cx="4357079" cy="3883787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9B170F3-8D5E-A077-705D-BB8BDE16F6DE}"/>
              </a:ext>
            </a:extLst>
          </p:cNvPr>
          <p:cNvSpPr txBox="1"/>
          <p:nvPr/>
        </p:nvSpPr>
        <p:spPr>
          <a:xfrm>
            <a:off x="3173896" y="729446"/>
            <a:ext cx="49662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左の映像から、右のような画像を作ってください。津ｂ￥義尾のページに作ってください。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071B299-B75F-229D-A37D-E56A26F5852B}"/>
              </a:ext>
            </a:extLst>
          </p:cNvPr>
          <p:cNvSpPr txBox="1"/>
          <p:nvPr/>
        </p:nvSpPr>
        <p:spPr>
          <a:xfrm>
            <a:off x="429808" y="5636705"/>
            <a:ext cx="58417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ヒント</a:t>
            </a:r>
            <a:endParaRPr kumimoji="1" lang="en-US" altLang="ja-JP" dirty="0"/>
          </a:p>
          <a:p>
            <a:r>
              <a:rPr lang="ja-JP" altLang="en-US" dirty="0"/>
              <a:t>　左の画像をコピーして、ペイントに貼り付け</a:t>
            </a:r>
            <a:endParaRPr lang="en-US" altLang="ja-JP" dirty="0"/>
          </a:p>
          <a:p>
            <a:r>
              <a:rPr kumimoji="1" lang="ja-JP" altLang="en-US" dirty="0"/>
              <a:t>その一部を切り取って、右のよう貼り付けてください。</a:t>
            </a:r>
          </a:p>
        </p:txBody>
      </p:sp>
    </p:spTree>
    <p:extLst>
      <p:ext uri="{BB962C8B-B14F-4D97-AF65-F5344CB8AC3E}">
        <p14:creationId xmlns:p14="http://schemas.microsoft.com/office/powerpoint/2010/main" val="17388463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4E7FC9-ED45-4756-B39C-C0127C85D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EC78E5F-34D2-BE64-8E13-842C1A5339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82184" y="1541911"/>
            <a:ext cx="9144000" cy="3460393"/>
          </a:xfrm>
        </p:spPr>
        <p:txBody>
          <a:bodyPr>
            <a:normAutofit/>
          </a:bodyPr>
          <a:lstStyle/>
          <a:p>
            <a:r>
              <a:rPr kumimoji="1" lang="ja-JP" altLang="en-US" sz="5400" dirty="0"/>
              <a:t>私の参加しているサークル</a:t>
            </a:r>
            <a:br>
              <a:rPr kumimoji="1" lang="en-US" altLang="ja-JP" sz="5400" dirty="0"/>
            </a:br>
            <a:r>
              <a:rPr kumimoji="1" lang="ja-JP" altLang="en-US" sz="5400" dirty="0"/>
              <a:t>川柳同好会</a:t>
            </a:r>
            <a:br>
              <a:rPr kumimoji="1" lang="en-US" altLang="ja-JP" sz="5400" dirty="0"/>
            </a:br>
            <a:br>
              <a:rPr kumimoji="1" lang="en-US" altLang="ja-JP" sz="5400" dirty="0"/>
            </a:br>
            <a:r>
              <a:rPr kumimoji="1" lang="ja-JP" altLang="en-US" sz="5400" dirty="0"/>
              <a:t>終わり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ECBCAB44-0E35-C58A-CCED-E41698E59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08837" y="5099124"/>
            <a:ext cx="3621741" cy="761104"/>
          </a:xfrm>
        </p:spPr>
        <p:txBody>
          <a:bodyPr>
            <a:normAutofit/>
          </a:bodyPr>
          <a:lstStyle/>
          <a:p>
            <a:r>
              <a:rPr kumimoji="1" lang="ja-JP" altLang="en-US" sz="2400" dirty="0"/>
              <a:t>吉岡　芳夫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5909338-8476-47AA-AED3-AC95902434EB}"/>
              </a:ext>
            </a:extLst>
          </p:cNvPr>
          <p:cNvSpPr txBox="1"/>
          <p:nvPr/>
        </p:nvSpPr>
        <p:spPr>
          <a:xfrm>
            <a:off x="527125" y="484094"/>
            <a:ext cx="4173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２０２５</a:t>
            </a:r>
            <a:r>
              <a:rPr kumimoji="1" lang="en-US" altLang="ja-JP" dirty="0"/>
              <a:t>/</a:t>
            </a:r>
            <a:r>
              <a:rPr kumimoji="1" lang="ja-JP" altLang="en-US" dirty="0"/>
              <a:t>６</a:t>
            </a:r>
            <a:r>
              <a:rPr kumimoji="1" lang="en-US" altLang="ja-JP" dirty="0"/>
              <a:t>/</a:t>
            </a:r>
            <a:r>
              <a:rPr kumimoji="1" lang="ja-JP" altLang="en-US" dirty="0"/>
              <a:t>１１（水）</a:t>
            </a:r>
          </a:p>
        </p:txBody>
      </p:sp>
    </p:spTree>
    <p:extLst>
      <p:ext uri="{BB962C8B-B14F-4D97-AF65-F5344CB8AC3E}">
        <p14:creationId xmlns:p14="http://schemas.microsoft.com/office/powerpoint/2010/main" val="29161995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E226CD3-BEDF-180C-147A-FB1B342EF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課題　　中級（１）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DD2CDB5-27EB-031E-6154-FBB8D69AFB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7666" y="1784071"/>
            <a:ext cx="8596668" cy="4552183"/>
          </a:xfrm>
        </p:spPr>
        <p:txBody>
          <a:bodyPr>
            <a:normAutofit fontScale="92500" lnSpcReduction="10000"/>
          </a:bodyPr>
          <a:lstStyle/>
          <a:p>
            <a:r>
              <a:rPr kumimoji="1" lang="ja-JP" altLang="en-US" sz="3300" dirty="0"/>
              <a:t>郷土の魅力を発信</a:t>
            </a:r>
            <a:endParaRPr kumimoji="1" lang="en-US" altLang="ja-JP" sz="3300" dirty="0"/>
          </a:p>
          <a:p>
            <a:pPr lvl="1"/>
            <a:r>
              <a:rPr lang="ja-JP" altLang="en-US" sz="2800" dirty="0"/>
              <a:t>名所旧跡、食べ物、文化、など</a:t>
            </a:r>
            <a:endParaRPr lang="en-US" altLang="ja-JP" sz="2800" dirty="0"/>
          </a:p>
          <a:p>
            <a:pPr lvl="1"/>
            <a:r>
              <a:rPr kumimoji="1" lang="ja-JP" altLang="en-US" sz="2800" dirty="0"/>
              <a:t>インターネットから写真をコピーする</a:t>
            </a:r>
            <a:br>
              <a:rPr kumimoji="1" lang="en-US" altLang="ja-JP" sz="2800" dirty="0"/>
            </a:br>
            <a:endParaRPr kumimoji="1" lang="en-US" altLang="ja-JP" sz="2800" dirty="0"/>
          </a:p>
          <a:p>
            <a:r>
              <a:rPr lang="ja-JP" altLang="en-US" sz="3300" dirty="0"/>
              <a:t>私の意見</a:t>
            </a:r>
            <a:endParaRPr lang="en-US" altLang="ja-JP" sz="3300" dirty="0"/>
          </a:p>
          <a:p>
            <a:pPr lvl="1"/>
            <a:r>
              <a:rPr kumimoji="1" lang="ja-JP" altLang="en-US" sz="2800" dirty="0"/>
              <a:t>福井いきいき会に対する意見</a:t>
            </a:r>
            <a:br>
              <a:rPr kumimoji="1" lang="en-US" altLang="ja-JP" sz="2800" dirty="0"/>
            </a:br>
            <a:endParaRPr kumimoji="1" lang="en-US" altLang="ja-JP" sz="2800" dirty="0"/>
          </a:p>
          <a:p>
            <a:r>
              <a:rPr lang="ja-JP" altLang="en-US" sz="3300" dirty="0"/>
              <a:t>私の旅行記</a:t>
            </a:r>
            <a:endParaRPr lang="en-US" altLang="ja-JP" sz="3300" dirty="0"/>
          </a:p>
          <a:p>
            <a:pPr lvl="1"/>
            <a:r>
              <a:rPr kumimoji="1" lang="ja-JP" altLang="en-US" sz="2800" dirty="0"/>
              <a:t>これまで出かけた旅行先</a:t>
            </a:r>
            <a:endParaRPr kumimoji="1" lang="en-US" altLang="ja-JP" sz="2800" dirty="0"/>
          </a:p>
          <a:p>
            <a:pPr lvl="1"/>
            <a:r>
              <a:rPr lang="ja-JP" altLang="en-US" sz="2800" dirty="0"/>
              <a:t>いつごろ、誰と、思い出の写真</a:t>
            </a:r>
            <a:endParaRPr kumimoji="1" lang="en-US" altLang="ja-JP" sz="2000" dirty="0"/>
          </a:p>
        </p:txBody>
      </p:sp>
    </p:spTree>
    <p:extLst>
      <p:ext uri="{BB962C8B-B14F-4D97-AF65-F5344CB8AC3E}">
        <p14:creationId xmlns:p14="http://schemas.microsoft.com/office/powerpoint/2010/main" val="19146774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678A2EB-C907-A460-3C99-26957679D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9203"/>
            <a:ext cx="12192000" cy="5188084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3617B3E-2F30-36F0-1BE2-999CE2BE4388}"/>
              </a:ext>
            </a:extLst>
          </p:cNvPr>
          <p:cNvSpPr txBox="1"/>
          <p:nvPr/>
        </p:nvSpPr>
        <p:spPr>
          <a:xfrm>
            <a:off x="2259106" y="365760"/>
            <a:ext cx="6454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/>
              <a:t>恐竜博物館の紹介スライドの例</a:t>
            </a:r>
          </a:p>
        </p:txBody>
      </p:sp>
    </p:spTree>
    <p:extLst>
      <p:ext uri="{BB962C8B-B14F-4D97-AF65-F5344CB8AC3E}">
        <p14:creationId xmlns:p14="http://schemas.microsoft.com/office/powerpoint/2010/main" val="5989788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C5FFAF1-7328-071A-AE68-42EA5DC719E4}"/>
              </a:ext>
            </a:extLst>
          </p:cNvPr>
          <p:cNvSpPr txBox="1"/>
          <p:nvPr/>
        </p:nvSpPr>
        <p:spPr>
          <a:xfrm>
            <a:off x="3044414" y="441064"/>
            <a:ext cx="4808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/>
              <a:t>デザインを変えてみた。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954F629-E354-57FF-5296-BE1D3E48CE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2689"/>
            <a:ext cx="12192000" cy="511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654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328510D-9495-CC95-D40D-7CB0D3C68B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5510" y="1963270"/>
            <a:ext cx="9144000" cy="2387600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郷土の名所旧跡の紹介</a:t>
            </a: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ja-JP" altLang="en-US" dirty="0"/>
              <a:t>恐竜博物館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52918BA-2F96-F1AA-8AC4-323F756F95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21562" y="5088367"/>
            <a:ext cx="3933713" cy="567466"/>
          </a:xfrm>
        </p:spPr>
        <p:txBody>
          <a:bodyPr/>
          <a:lstStyle/>
          <a:p>
            <a:r>
              <a:rPr kumimoji="1" lang="ja-JP" altLang="en-US" dirty="0"/>
              <a:t>吉岡　芳夫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08E2610-0820-D59E-F8A2-77BC8DFC498C}"/>
              </a:ext>
            </a:extLst>
          </p:cNvPr>
          <p:cNvSpPr txBox="1"/>
          <p:nvPr/>
        </p:nvSpPr>
        <p:spPr>
          <a:xfrm>
            <a:off x="365760" y="398033"/>
            <a:ext cx="3539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２０２５</a:t>
            </a:r>
            <a:r>
              <a:rPr kumimoji="1" lang="en-US" altLang="ja-JP" dirty="0"/>
              <a:t>/</a:t>
            </a:r>
            <a:r>
              <a:rPr kumimoji="1" lang="ja-JP" altLang="en-US" dirty="0"/>
              <a:t>６</a:t>
            </a:r>
            <a:r>
              <a:rPr kumimoji="1" lang="en-US" altLang="ja-JP" dirty="0"/>
              <a:t>/</a:t>
            </a:r>
            <a:r>
              <a:rPr kumimoji="1" lang="ja-JP" altLang="en-US" dirty="0"/>
              <a:t>１１（水）</a:t>
            </a:r>
          </a:p>
        </p:txBody>
      </p:sp>
    </p:spTree>
    <p:extLst>
      <p:ext uri="{BB962C8B-B14F-4D97-AF65-F5344CB8AC3E}">
        <p14:creationId xmlns:p14="http://schemas.microsoft.com/office/powerpoint/2010/main" val="9594701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D6F883F-0CD9-A7F8-4BFA-20490228D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恐竜博物館とは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7FEDB5F-FDBC-BA91-2F44-C8EE1B604C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ja-JP" altLang="en-US" sz="3200" dirty="0"/>
              <a:t>福井県勝山市にある日本最大級、そして世界的にも有名な恐竜博物館です</a:t>
            </a:r>
            <a:endParaRPr lang="en-US" altLang="ja-JP" sz="3200" dirty="0"/>
          </a:p>
          <a:p>
            <a:r>
              <a:rPr lang="ja-JP" altLang="en-US" sz="3200" dirty="0"/>
              <a:t>概要</a:t>
            </a:r>
            <a:endParaRPr lang="en-US" altLang="ja-JP" sz="3200" dirty="0"/>
          </a:p>
          <a:p>
            <a:pPr lvl="1"/>
            <a:r>
              <a:rPr lang="ja-JP" altLang="en-US" sz="3200" dirty="0"/>
              <a:t>設立： </a:t>
            </a:r>
            <a:r>
              <a:rPr lang="en-US" altLang="ja-JP" sz="3200" dirty="0"/>
              <a:t>2000</a:t>
            </a:r>
            <a:r>
              <a:rPr lang="ja-JP" altLang="en-US" sz="3200" dirty="0"/>
              <a:t>年</a:t>
            </a:r>
            <a:r>
              <a:rPr lang="en-US" altLang="ja-JP" sz="3200" dirty="0"/>
              <a:t>7</a:t>
            </a:r>
            <a:r>
              <a:rPr lang="ja-JP" altLang="en-US" sz="3200" dirty="0"/>
              <a:t>月</a:t>
            </a:r>
            <a:r>
              <a:rPr lang="en-US" altLang="ja-JP" sz="3200" dirty="0"/>
              <a:t>14</a:t>
            </a:r>
            <a:r>
              <a:rPr lang="ja-JP" altLang="en-US" sz="3200" dirty="0"/>
              <a:t>日開館（</a:t>
            </a:r>
            <a:r>
              <a:rPr lang="en-US" altLang="ja-JP" sz="3200" dirty="0"/>
              <a:t>2023</a:t>
            </a:r>
            <a:r>
              <a:rPr lang="ja-JP" altLang="en-US" sz="3200" dirty="0"/>
              <a:t>年に改装リニューアル） </a:t>
            </a:r>
            <a:endParaRPr lang="en-US" altLang="ja-JP" sz="3200" dirty="0"/>
          </a:p>
          <a:p>
            <a:pPr lvl="1"/>
            <a:r>
              <a:rPr lang="ja-JP" altLang="en-US" sz="3200" dirty="0"/>
              <a:t>設計： 黒川紀章によるシルバーのドーム建築（無柱空間） </a:t>
            </a:r>
            <a:endParaRPr lang="en-US" altLang="ja-JP" sz="3200" dirty="0"/>
          </a:p>
          <a:p>
            <a:pPr lvl="1"/>
            <a:r>
              <a:rPr lang="ja-JP" altLang="en-US" sz="3200" dirty="0"/>
              <a:t>延床面積約</a:t>
            </a:r>
            <a:r>
              <a:rPr lang="en-US" altLang="ja-JP" sz="3200" dirty="0"/>
              <a:t>15,000㎡</a:t>
            </a:r>
            <a:r>
              <a:rPr lang="ja-JP" altLang="en-US" sz="3200" dirty="0"/>
              <a:t>、</a:t>
            </a:r>
            <a:endParaRPr lang="en-US" altLang="ja-JP" sz="3200" dirty="0"/>
          </a:p>
          <a:p>
            <a:pPr lvl="1"/>
            <a:r>
              <a:rPr lang="ja-JP" altLang="en-US" sz="3200" dirty="0"/>
              <a:t>展示ホールの天井高約</a:t>
            </a:r>
            <a:r>
              <a:rPr lang="en-US" altLang="ja-JP" sz="3200" dirty="0"/>
              <a:t>37m</a:t>
            </a:r>
            <a:r>
              <a:rPr lang="ja-JP" altLang="en-US" sz="3200" dirty="0"/>
              <a:t>、幅</a:t>
            </a:r>
            <a:r>
              <a:rPr lang="en-US" altLang="ja-JP" sz="3200" dirty="0"/>
              <a:t>84m×</a:t>
            </a:r>
            <a:r>
              <a:rPr lang="ja-JP" altLang="en-US" sz="3200" dirty="0"/>
              <a:t>奥行</a:t>
            </a:r>
            <a:endParaRPr lang="en-US" altLang="ja-JP" sz="3200" dirty="0"/>
          </a:p>
          <a:p>
            <a:pPr lvl="1"/>
            <a:r>
              <a:rPr lang="ja-JP" altLang="en-US" sz="3200" dirty="0"/>
              <a:t>来館者数： 年間約</a:t>
            </a:r>
            <a:r>
              <a:rPr lang="en-US" altLang="ja-JP" sz="3200" dirty="0"/>
              <a:t>150</a:t>
            </a:r>
            <a:r>
              <a:rPr lang="ja-JP" altLang="en-US" sz="3200" dirty="0"/>
              <a:t>万人（</a:t>
            </a:r>
            <a:r>
              <a:rPr lang="en-US" altLang="ja-JP" sz="3200" dirty="0"/>
              <a:t>2025</a:t>
            </a:r>
            <a:r>
              <a:rPr lang="ja-JP" altLang="en-US" sz="3200" dirty="0"/>
              <a:t>年度実績）</a:t>
            </a:r>
          </a:p>
        </p:txBody>
      </p:sp>
    </p:spTree>
    <p:extLst>
      <p:ext uri="{BB962C8B-B14F-4D97-AF65-F5344CB8AC3E}">
        <p14:creationId xmlns:p14="http://schemas.microsoft.com/office/powerpoint/2010/main" val="37841631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>
            <a:extLst>
              <a:ext uri="{FF2B5EF4-FFF2-40B4-BE49-F238E27FC236}">
                <a16:creationId xmlns:a16="http://schemas.microsoft.com/office/drawing/2014/main" id="{CCCD3B96-79AE-968A-8E25-68EA67CC5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b="1" dirty="0"/>
              <a:t>主な見どころ</a:t>
            </a:r>
            <a:br>
              <a:rPr lang="ja-JP" altLang="en-US" b="1" dirty="0"/>
            </a:br>
            <a:endParaRPr lang="ja-JP" altLang="en-US" dirty="0"/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28A92D1B-736B-4A39-6507-E8ED102D7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273" y="1028540"/>
            <a:ext cx="10213734" cy="561968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ja-JP" altLang="en-US" dirty="0"/>
              <a:t>１．</a:t>
            </a:r>
            <a:r>
              <a:rPr lang="ja-JP" altLang="en-US" sz="3000" dirty="0"/>
              <a:t>恐竜世界（</a:t>
            </a:r>
            <a:r>
              <a:rPr lang="en-US" altLang="ja-JP" sz="3000" dirty="0"/>
              <a:t>Dinosaur World</a:t>
            </a:r>
            <a:r>
              <a:rPr lang="ja-JP" altLang="en-US" sz="3000" dirty="0"/>
              <a:t>）</a:t>
            </a:r>
            <a:br>
              <a:rPr lang="ja-JP" altLang="en-US" sz="3000" dirty="0"/>
            </a:br>
            <a:r>
              <a:rPr lang="ja-JP" altLang="en-US" sz="3000" dirty="0"/>
              <a:t>　 </a:t>
            </a:r>
            <a:r>
              <a:rPr lang="en-US" altLang="ja-JP" sz="3000" dirty="0"/>
              <a:t>50</a:t>
            </a:r>
            <a:r>
              <a:rPr lang="ja-JP" altLang="en-US" sz="3000" dirty="0"/>
              <a:t>体以上の全身骨格展示（うち</a:t>
            </a:r>
            <a:r>
              <a:rPr lang="en-US" altLang="ja-JP" sz="3000" dirty="0"/>
              <a:t>10</a:t>
            </a:r>
            <a:r>
              <a:rPr lang="ja-JP" altLang="en-US" sz="3000" dirty="0"/>
              <a:t>体は本物）、</a:t>
            </a:r>
          </a:p>
          <a:p>
            <a:pPr marL="0" indent="0">
              <a:buNone/>
            </a:pPr>
            <a:r>
              <a:rPr lang="ja-JP" altLang="en-US" sz="3000" dirty="0"/>
              <a:t>　　ティラノサウルスなどの精巧な復元ジオラマが圧巻 </a:t>
            </a:r>
          </a:p>
          <a:p>
            <a:pPr marL="0" indent="0">
              <a:buNone/>
            </a:pPr>
            <a:r>
              <a:rPr lang="ja-JP" altLang="en-US" sz="3000" dirty="0"/>
              <a:t>２．地球科学・生命史ゾーン</a:t>
            </a:r>
          </a:p>
          <a:p>
            <a:pPr marL="0" indent="0">
              <a:buNone/>
            </a:pPr>
            <a:r>
              <a:rPr lang="ja-JP" altLang="en-US" sz="3000" dirty="0"/>
              <a:t>　　地球の成り立ちや生物進化の歴史を、</a:t>
            </a:r>
          </a:p>
          <a:p>
            <a:pPr marL="0" indent="0">
              <a:buNone/>
            </a:pPr>
            <a:r>
              <a:rPr lang="ja-JP" altLang="en-US" sz="3000" dirty="0"/>
              <a:t>　　化石・映像・体験展示を通じて学べます 。</a:t>
            </a:r>
          </a:p>
          <a:p>
            <a:pPr marL="0" indent="0">
              <a:buNone/>
            </a:pPr>
            <a:r>
              <a:rPr lang="ja-JP" altLang="en-US" sz="3000" dirty="0"/>
              <a:t>３．ダイノラボ</a:t>
            </a:r>
            <a:br>
              <a:rPr lang="ja-JP" altLang="en-US" sz="3000" dirty="0"/>
            </a:br>
            <a:r>
              <a:rPr lang="ja-JP" altLang="en-US" sz="3000" dirty="0"/>
              <a:t>  実際に化石に触れる体験コーナーや</a:t>
            </a:r>
          </a:p>
          <a:p>
            <a:pPr marL="0" indent="0">
              <a:buNone/>
            </a:pPr>
            <a:r>
              <a:rPr lang="ja-JP" altLang="en-US" sz="3000" dirty="0"/>
              <a:t>　　　クリーニング作業の見学が可能 。</a:t>
            </a:r>
          </a:p>
          <a:p>
            <a:pPr marL="0" indent="0">
              <a:buNone/>
            </a:pPr>
            <a:r>
              <a:rPr lang="ja-JP" altLang="en-US" sz="3000" dirty="0"/>
              <a:t>４．野外恐竜博物館</a:t>
            </a:r>
            <a:br>
              <a:rPr lang="ja-JP" altLang="en-US" sz="3000" dirty="0"/>
            </a:br>
            <a:r>
              <a:rPr lang="ja-JP" altLang="en-US" sz="3000" dirty="0"/>
              <a:t>  実際の発掘現場で、ガイド付きで化石の観察や</a:t>
            </a:r>
          </a:p>
          <a:p>
            <a:pPr marL="0" indent="0">
              <a:buNone/>
            </a:pPr>
            <a:r>
              <a:rPr lang="ja-JP" altLang="en-US" sz="3000" dirty="0"/>
              <a:t>　　　掘削体験ができる貴重なプログラム 。</a:t>
            </a:r>
          </a:p>
        </p:txBody>
      </p:sp>
    </p:spTree>
    <p:extLst>
      <p:ext uri="{BB962C8B-B14F-4D97-AF65-F5344CB8AC3E}">
        <p14:creationId xmlns:p14="http://schemas.microsoft.com/office/powerpoint/2010/main" val="30297189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76CB5AD-3F1E-6567-E688-D6446237F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071" y="1106621"/>
            <a:ext cx="8893372" cy="5525467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A583A50-9E3E-364C-9912-4699082E2EEC}"/>
              </a:ext>
            </a:extLst>
          </p:cNvPr>
          <p:cNvSpPr txBox="1"/>
          <p:nvPr/>
        </p:nvSpPr>
        <p:spPr>
          <a:xfrm>
            <a:off x="3412864" y="353216"/>
            <a:ext cx="60942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>
                <a:hlinkClick r:id="rId3"/>
              </a:rPr>
              <a:t>勝山市</a:t>
            </a:r>
            <a:r>
              <a:rPr lang="en-US" altLang="ja-JP" dirty="0">
                <a:hlinkClick r:id="rId3"/>
              </a:rPr>
              <a:t>, </a:t>
            </a:r>
            <a:r>
              <a:rPr lang="ja-JP" altLang="en-US" dirty="0">
                <a:hlinkClick r:id="rId3"/>
              </a:rPr>
              <a:t>福井県 </a:t>
            </a:r>
            <a:r>
              <a:rPr lang="en-US" altLang="ja-JP" dirty="0">
                <a:hlinkClick r:id="rId3"/>
              </a:rPr>
              <a:t>- Google </a:t>
            </a:r>
            <a:r>
              <a:rPr lang="ja-JP" altLang="en-US" dirty="0">
                <a:hlinkClick r:id="rId3"/>
              </a:rPr>
              <a:t>マップ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305972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7FBC7B36-0607-593B-2E9D-83347AE772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916" y="942770"/>
            <a:ext cx="7519065" cy="5635531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FFF90C8-7E91-26AC-FF5F-BF15F0637CED}"/>
              </a:ext>
            </a:extLst>
          </p:cNvPr>
          <p:cNvSpPr txBox="1"/>
          <p:nvPr/>
        </p:nvSpPr>
        <p:spPr>
          <a:xfrm>
            <a:off x="2360775" y="279699"/>
            <a:ext cx="60942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>
                <a:hlinkClick r:id="rId3"/>
              </a:rPr>
              <a:t>福井県立恐竜博物館 </a:t>
            </a:r>
            <a:r>
              <a:rPr lang="en-US" altLang="ja-JP" dirty="0">
                <a:hlinkClick r:id="rId3"/>
              </a:rPr>
              <a:t>- Google </a:t>
            </a:r>
            <a:r>
              <a:rPr lang="ja-JP" altLang="en-US" dirty="0">
                <a:hlinkClick r:id="rId3"/>
              </a:rPr>
              <a:t>マップ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63496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5C69685-3779-D33A-32D5-4D10641B2D61}"/>
              </a:ext>
            </a:extLst>
          </p:cNvPr>
          <p:cNvSpPr txBox="1"/>
          <p:nvPr/>
        </p:nvSpPr>
        <p:spPr>
          <a:xfrm>
            <a:off x="1667435" y="440628"/>
            <a:ext cx="7455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>
                <a:hlinkClick r:id="rId2"/>
              </a:rPr>
              <a:t>恐竜博物館がリニューアル</a:t>
            </a:r>
            <a:r>
              <a:rPr lang="en-US" altLang="ja-JP" dirty="0">
                <a:hlinkClick r:id="rId2"/>
              </a:rPr>
              <a:t>!!</a:t>
            </a:r>
            <a:r>
              <a:rPr lang="ja-JP" altLang="en-US" dirty="0">
                <a:hlinkClick r:id="rId2"/>
              </a:rPr>
              <a:t>　今野アナが徹底リポート</a:t>
            </a:r>
            <a:r>
              <a:rPr lang="en-US" altLang="ja-JP" dirty="0">
                <a:hlinkClick r:id="rId2"/>
              </a:rPr>
              <a:t>!!(2023</a:t>
            </a:r>
            <a:r>
              <a:rPr lang="ja-JP" altLang="en-US" dirty="0">
                <a:hlinkClick r:id="rId2"/>
              </a:rPr>
              <a:t>年</a:t>
            </a:r>
            <a:r>
              <a:rPr lang="en-US" altLang="ja-JP" dirty="0">
                <a:hlinkClick r:id="rId2"/>
              </a:rPr>
              <a:t>8</a:t>
            </a:r>
            <a:r>
              <a:rPr lang="ja-JP" altLang="en-US" dirty="0">
                <a:hlinkClick r:id="rId2"/>
              </a:rPr>
              <a:t>月</a:t>
            </a:r>
            <a:r>
              <a:rPr lang="en-US" altLang="ja-JP" dirty="0">
                <a:hlinkClick r:id="rId2"/>
              </a:rPr>
              <a:t>)</a:t>
            </a:r>
            <a:endParaRPr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56B4C3C-730A-6B92-9036-5C4B0384B8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0009" y="1248500"/>
            <a:ext cx="8347383" cy="505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3837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E62534A-2C74-9BF9-0D2A-A85304B380AC}"/>
              </a:ext>
            </a:extLst>
          </p:cNvPr>
          <p:cNvSpPr txBox="1"/>
          <p:nvPr/>
        </p:nvSpPr>
        <p:spPr>
          <a:xfrm>
            <a:off x="944217" y="506896"/>
            <a:ext cx="6647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このぺージに切り取った画像を、大きく貼り付けてください。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2FC5CE51-D72A-0F61-0F08-51EE44974D33}"/>
              </a:ext>
            </a:extLst>
          </p:cNvPr>
          <p:cNvSpPr/>
          <p:nvPr/>
        </p:nvSpPr>
        <p:spPr>
          <a:xfrm>
            <a:off x="2872409" y="1242391"/>
            <a:ext cx="5794513" cy="510871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41773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2542C5-537A-D800-3514-E576F3DFE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0903637-C8A6-7A11-ACAB-A73D7484B0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1241" y="2952974"/>
            <a:ext cx="9144000" cy="2387600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郷土の名所旧跡の紹介</a:t>
            </a: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ja-JP" altLang="en-US" dirty="0"/>
              <a:t>恐竜博物館　　　</a:t>
            </a: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ja-JP" altLang="en-US" dirty="0"/>
              <a:t>おわり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E4FEB84B-6B11-D031-864B-CE0600A426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28385" y="5733826"/>
            <a:ext cx="3933713" cy="567466"/>
          </a:xfrm>
        </p:spPr>
        <p:txBody>
          <a:bodyPr/>
          <a:lstStyle/>
          <a:p>
            <a:r>
              <a:rPr kumimoji="1" lang="ja-JP" altLang="en-US" dirty="0"/>
              <a:t>吉岡　芳夫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FDBCC90-5EFC-FDCF-FCD3-CDDF50CFBC8D}"/>
              </a:ext>
            </a:extLst>
          </p:cNvPr>
          <p:cNvSpPr txBox="1"/>
          <p:nvPr/>
        </p:nvSpPr>
        <p:spPr>
          <a:xfrm>
            <a:off x="365760" y="398033"/>
            <a:ext cx="3539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２０２５</a:t>
            </a:r>
            <a:r>
              <a:rPr kumimoji="1" lang="en-US" altLang="ja-JP" dirty="0"/>
              <a:t>/</a:t>
            </a:r>
            <a:r>
              <a:rPr kumimoji="1" lang="ja-JP" altLang="en-US" dirty="0"/>
              <a:t>６</a:t>
            </a:r>
            <a:r>
              <a:rPr kumimoji="1" lang="en-US" altLang="ja-JP" dirty="0"/>
              <a:t>/</a:t>
            </a:r>
            <a:r>
              <a:rPr kumimoji="1" lang="ja-JP" altLang="en-US" dirty="0"/>
              <a:t>１１（水）</a:t>
            </a:r>
          </a:p>
        </p:txBody>
      </p:sp>
    </p:spTree>
    <p:extLst>
      <p:ext uri="{BB962C8B-B14F-4D97-AF65-F5344CB8AC3E}">
        <p14:creationId xmlns:p14="http://schemas.microsoft.com/office/powerpoint/2010/main" val="23975692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3C2D1F-D90F-DA9A-846F-1E562778CE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8A12F66-28AB-9418-4284-FF80BD7700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47825" y="1760538"/>
            <a:ext cx="9144000" cy="2387600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パワーポイントの使い方</a:t>
            </a:r>
            <a:br>
              <a:rPr kumimoji="1" lang="en-US" altLang="ja-JP" dirty="0"/>
            </a:br>
            <a:r>
              <a:rPr kumimoji="1" lang="ja-JP" altLang="en-US" dirty="0"/>
              <a:t>復習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8F399D0-B437-6C44-DBC2-7EB0110738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90665" y="5506892"/>
            <a:ext cx="3971925" cy="657225"/>
          </a:xfrm>
        </p:spPr>
        <p:txBody>
          <a:bodyPr/>
          <a:lstStyle/>
          <a:p>
            <a:r>
              <a:rPr kumimoji="1" lang="ja-JP" altLang="en-US" dirty="0"/>
              <a:t>吉岡　芳夫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F6AE7B7-6B0B-BD44-7F19-F76B3632ABC4}"/>
              </a:ext>
            </a:extLst>
          </p:cNvPr>
          <p:cNvSpPr txBox="1"/>
          <p:nvPr/>
        </p:nvSpPr>
        <p:spPr>
          <a:xfrm>
            <a:off x="390525" y="409575"/>
            <a:ext cx="27174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２０２５</a:t>
            </a:r>
            <a:r>
              <a:rPr kumimoji="1" lang="en-US" altLang="ja-JP" dirty="0"/>
              <a:t>/</a:t>
            </a:r>
            <a:r>
              <a:rPr kumimoji="1" lang="ja-JP" altLang="en-US" dirty="0"/>
              <a:t>３</a:t>
            </a:r>
            <a:r>
              <a:rPr kumimoji="1" lang="en-US" altLang="ja-JP" dirty="0"/>
              <a:t>/</a:t>
            </a:r>
            <a:r>
              <a:rPr kumimoji="1" lang="ja-JP" altLang="en-US" dirty="0"/>
              <a:t>３（月）</a:t>
            </a:r>
            <a:endParaRPr kumimoji="1" lang="en-US" altLang="ja-JP" dirty="0"/>
          </a:p>
          <a:p>
            <a:r>
              <a:rPr kumimoji="1" lang="ja-JP" altLang="en-US" dirty="0"/>
              <a:t>２０２５</a:t>
            </a:r>
            <a:r>
              <a:rPr kumimoji="1" lang="en-US" altLang="ja-JP" dirty="0"/>
              <a:t>/</a:t>
            </a:r>
            <a:r>
              <a:rPr kumimoji="1" lang="ja-JP" altLang="en-US" dirty="0"/>
              <a:t>６</a:t>
            </a:r>
            <a:r>
              <a:rPr kumimoji="1" lang="en-US" altLang="ja-JP" dirty="0"/>
              <a:t>/</a:t>
            </a:r>
            <a:r>
              <a:rPr kumimoji="1" lang="ja-JP" altLang="en-US" dirty="0"/>
              <a:t>１１（水）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4A85987-9A34-3C5C-4189-0036781BD0D8}"/>
              </a:ext>
            </a:extLst>
          </p:cNvPr>
          <p:cNvSpPr txBox="1"/>
          <p:nvPr/>
        </p:nvSpPr>
        <p:spPr>
          <a:xfrm>
            <a:off x="5076827" y="4837381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/>
              <a:t>終わり</a:t>
            </a:r>
          </a:p>
        </p:txBody>
      </p:sp>
    </p:spTree>
    <p:extLst>
      <p:ext uri="{BB962C8B-B14F-4D97-AF65-F5344CB8AC3E}">
        <p14:creationId xmlns:p14="http://schemas.microsoft.com/office/powerpoint/2010/main" val="9260754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C93F2FF8-6284-FB60-51AF-523BB90EC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096" y="609600"/>
            <a:ext cx="10302239" cy="5763491"/>
          </a:xfrm>
          <a:prstGeom prst="rect">
            <a:avLst/>
          </a:prstGeom>
        </p:spPr>
      </p:pic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B99234EE-0790-4D7E-739D-4581ED89E77F}"/>
              </a:ext>
            </a:extLst>
          </p:cNvPr>
          <p:cNvSpPr/>
          <p:nvPr/>
        </p:nvSpPr>
        <p:spPr>
          <a:xfrm>
            <a:off x="1727200" y="701964"/>
            <a:ext cx="2309091" cy="48952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1F67327-DCD2-35CE-0C38-D4C155AE00AF}"/>
              </a:ext>
            </a:extLst>
          </p:cNvPr>
          <p:cNvSpPr txBox="1"/>
          <p:nvPr/>
        </p:nvSpPr>
        <p:spPr>
          <a:xfrm>
            <a:off x="1727199" y="115577"/>
            <a:ext cx="6668655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ここがＵＲＬ（住所）、マウスを右クリックしてコピーする。　</a:t>
            </a:r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BA298A7C-A159-D6A4-9894-6F0870666361}"/>
              </a:ext>
            </a:extLst>
          </p:cNvPr>
          <p:cNvCxnSpPr>
            <a:cxnSpLocks/>
          </p:cNvCxnSpPr>
          <p:nvPr/>
        </p:nvCxnSpPr>
        <p:spPr>
          <a:xfrm>
            <a:off x="2641600" y="447994"/>
            <a:ext cx="0" cy="3648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0E7B14E-6E7C-A73B-DCCA-353D88E171FC}"/>
              </a:ext>
            </a:extLst>
          </p:cNvPr>
          <p:cNvSpPr txBox="1"/>
          <p:nvPr/>
        </p:nvSpPr>
        <p:spPr>
          <a:xfrm>
            <a:off x="1625599" y="2521711"/>
            <a:ext cx="219825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 err="1"/>
              <a:t>Youtube</a:t>
            </a:r>
            <a:r>
              <a:rPr kumimoji="1" lang="ja-JP" altLang="en-US" dirty="0"/>
              <a:t>の画面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7708FB32-3AB5-4963-1EEC-6F0D24F342FB}"/>
              </a:ext>
            </a:extLst>
          </p:cNvPr>
          <p:cNvSpPr/>
          <p:nvPr/>
        </p:nvSpPr>
        <p:spPr>
          <a:xfrm>
            <a:off x="1394691" y="1648692"/>
            <a:ext cx="6308435" cy="363450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7D2628E-090C-AD5C-3832-F6A5F6B0D33D}"/>
              </a:ext>
            </a:extLst>
          </p:cNvPr>
          <p:cNvSpPr txBox="1"/>
          <p:nvPr/>
        </p:nvSpPr>
        <p:spPr>
          <a:xfrm>
            <a:off x="7337882" y="902699"/>
            <a:ext cx="4737194" cy="92333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dirty="0"/>
              <a:t>この枠内だけをコピーする。</a:t>
            </a:r>
            <a:endParaRPr kumimoji="1" lang="en-US" altLang="ja-JP" dirty="0"/>
          </a:p>
          <a:p>
            <a:r>
              <a:rPr lang="ja-JP" altLang="en-US" dirty="0"/>
              <a:t>Ｆｎ</a:t>
            </a:r>
            <a:r>
              <a:rPr lang="en-US" altLang="ja-JP" dirty="0"/>
              <a:t>+</a:t>
            </a:r>
            <a:r>
              <a:rPr lang="ja-JP" altLang="en-US" dirty="0"/>
              <a:t>　　　＋ＰｒｔＳｃをクリックして、</a:t>
            </a:r>
            <a:endParaRPr lang="en-US" altLang="ja-JP" dirty="0"/>
          </a:p>
          <a:p>
            <a:r>
              <a:rPr lang="ja-JP" altLang="en-US" dirty="0"/>
              <a:t>画面をコピー</a:t>
            </a:r>
            <a:endParaRPr kumimoji="1" lang="ja-JP" altLang="en-US" dirty="0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500AA6EA-3CC6-5ACE-F228-055179AF2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7150" y="1191491"/>
            <a:ext cx="337408" cy="318347"/>
          </a:xfrm>
          <a:prstGeom prst="rect">
            <a:avLst/>
          </a:prstGeom>
        </p:spPr>
      </p:pic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BB44118C-919E-A339-46E8-F33979959D2E}"/>
              </a:ext>
            </a:extLst>
          </p:cNvPr>
          <p:cNvCxnSpPr/>
          <p:nvPr/>
        </p:nvCxnSpPr>
        <p:spPr>
          <a:xfrm flipH="1">
            <a:off x="6446982" y="1043709"/>
            <a:ext cx="1025236" cy="60498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60550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7B0FC9A-25DC-EE0F-8555-C37EE5B39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演習２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4AD269D-45BB-AE6A-7914-915D4C5B5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1296"/>
            <a:ext cx="10515600" cy="4755667"/>
          </a:xfrm>
        </p:spPr>
        <p:txBody>
          <a:bodyPr/>
          <a:lstStyle/>
          <a:p>
            <a:r>
              <a:rPr lang="ja-JP" altLang="en-US" dirty="0"/>
              <a:t>インターネットから、きれいな花の画像を探して、画面に表示。</a:t>
            </a:r>
            <a:endParaRPr lang="en-US" altLang="ja-JP" dirty="0"/>
          </a:p>
          <a:p>
            <a:r>
              <a:rPr lang="ja-JP" altLang="en-US" dirty="0"/>
              <a:t>その画像を、プリンスクリーンでコピーする。</a:t>
            </a:r>
            <a:endParaRPr lang="en-US" altLang="ja-JP" dirty="0"/>
          </a:p>
          <a:p>
            <a:r>
              <a:rPr lang="ja-JP" altLang="en-US" dirty="0"/>
              <a:t>コピーした画像を、ペイントグラフに貼り付ける</a:t>
            </a:r>
            <a:endParaRPr lang="en-US" altLang="ja-JP" dirty="0"/>
          </a:p>
          <a:p>
            <a:r>
              <a:rPr lang="ja-JP" altLang="en-US" dirty="0"/>
              <a:t>その一部を、切り出す。</a:t>
            </a:r>
            <a:endParaRPr lang="en-US" altLang="ja-JP" dirty="0"/>
          </a:p>
          <a:p>
            <a:r>
              <a:rPr lang="ja-JP" altLang="en-US" dirty="0"/>
              <a:t>そして、パワーポイントの画面に貼り付ける。</a:t>
            </a:r>
            <a:endParaRPr lang="en-US" altLang="ja-JP" dirty="0"/>
          </a:p>
          <a:p>
            <a:r>
              <a:rPr lang="ja-JP" altLang="en-US" dirty="0"/>
              <a:t>どこから、取ってきたかがわかるように、花の画像のあったＵＲＬ（住所のようなもの）をコピーし、上部に貼り付ける。</a:t>
            </a:r>
          </a:p>
        </p:txBody>
      </p:sp>
    </p:spTree>
    <p:extLst>
      <p:ext uri="{BB962C8B-B14F-4D97-AF65-F5344CB8AC3E}">
        <p14:creationId xmlns:p14="http://schemas.microsoft.com/office/powerpoint/2010/main" val="15735454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5B93D07E-DF50-584A-9170-03BBFBF29B61}"/>
              </a:ext>
            </a:extLst>
          </p:cNvPr>
          <p:cNvGrpSpPr/>
          <p:nvPr/>
        </p:nvGrpSpPr>
        <p:grpSpPr>
          <a:xfrm>
            <a:off x="475260" y="679707"/>
            <a:ext cx="8378689" cy="5890059"/>
            <a:chOff x="1331842" y="1961854"/>
            <a:chExt cx="5559490" cy="4184373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C3516210-A4AC-078F-BD46-C641FC4BE6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1842" y="1961854"/>
              <a:ext cx="5559490" cy="4184373"/>
            </a:xfrm>
            <a:prstGeom prst="rect">
              <a:avLst/>
            </a:prstGeom>
          </p:spPr>
        </p:pic>
        <p:sp>
          <p:nvSpPr>
            <p:cNvPr id="6" name="四角形: 角を丸くする 5">
              <a:extLst>
                <a:ext uri="{FF2B5EF4-FFF2-40B4-BE49-F238E27FC236}">
                  <a16:creationId xmlns:a16="http://schemas.microsoft.com/office/drawing/2014/main" id="{06057A1F-5370-14D9-620F-79D2B1DA2D40}"/>
                </a:ext>
              </a:extLst>
            </p:cNvPr>
            <p:cNvSpPr/>
            <p:nvPr/>
          </p:nvSpPr>
          <p:spPr>
            <a:xfrm>
              <a:off x="1759226" y="2031428"/>
              <a:ext cx="4263887" cy="294329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AC9E41B-DED8-315D-18F3-4DC08A3670FF}"/>
              </a:ext>
            </a:extLst>
          </p:cNvPr>
          <p:cNvSpPr txBox="1"/>
          <p:nvPr/>
        </p:nvSpPr>
        <p:spPr>
          <a:xfrm>
            <a:off x="8472371" y="288234"/>
            <a:ext cx="3262432" cy="170258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2400" dirty="0"/>
              <a:t>ここが、ＵＲＬの表示</a:t>
            </a:r>
            <a:endParaRPr lang="en-US" altLang="ja-JP" sz="2400" dirty="0"/>
          </a:p>
          <a:p>
            <a:pPr>
              <a:lnSpc>
                <a:spcPct val="150000"/>
              </a:lnSpc>
            </a:pPr>
            <a:r>
              <a:rPr kumimoji="1" lang="ja-JP" altLang="en-US" sz="2400" dirty="0"/>
              <a:t>これをコピーして、</a:t>
            </a:r>
            <a:endParaRPr kumimoji="1" lang="en-US" altLang="ja-JP" sz="2400" dirty="0"/>
          </a:p>
          <a:p>
            <a:pPr>
              <a:lnSpc>
                <a:spcPct val="150000"/>
              </a:lnSpc>
            </a:pPr>
            <a:r>
              <a:rPr kumimoji="1" lang="ja-JP" altLang="en-US" sz="2400" dirty="0"/>
              <a:t>貼り付ける</a:t>
            </a:r>
            <a:r>
              <a:rPr kumimoji="1" lang="ja-JP" altLang="en-US" dirty="0"/>
              <a:t>。</a:t>
            </a:r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94D9C8F0-12CA-5F20-2CB1-60FB5C0D5502}"/>
              </a:ext>
            </a:extLst>
          </p:cNvPr>
          <p:cNvCxnSpPr/>
          <p:nvPr/>
        </p:nvCxnSpPr>
        <p:spPr>
          <a:xfrm flipH="1">
            <a:off x="7527396" y="496957"/>
            <a:ext cx="944975" cy="35780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F6B1F75-53DC-1519-DC14-453C75821CA2}"/>
              </a:ext>
            </a:extLst>
          </p:cNvPr>
          <p:cNvSpPr txBox="1"/>
          <p:nvPr/>
        </p:nvSpPr>
        <p:spPr>
          <a:xfrm>
            <a:off x="9096787" y="2137783"/>
            <a:ext cx="2619953" cy="4431983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</a:rPr>
              <a:t>ヒント</a:t>
            </a:r>
            <a:endParaRPr kumimoji="1" lang="en-US" altLang="ja-JP" sz="2400" dirty="0">
              <a:solidFill>
                <a:srgbClr val="FF0000"/>
              </a:solidFill>
            </a:endParaRPr>
          </a:p>
          <a:p>
            <a:r>
              <a:rPr kumimoji="1" lang="ja-JP" altLang="en-US" sz="2400" dirty="0">
                <a:solidFill>
                  <a:srgbClr val="FF0000"/>
                </a:solidFill>
              </a:rPr>
              <a:t>画像のコピーは、花の画像の中央を、マウス右クリックして</a:t>
            </a:r>
            <a:endParaRPr kumimoji="1" lang="en-US" altLang="ja-JP" sz="2400" dirty="0">
              <a:solidFill>
                <a:srgbClr val="FF0000"/>
              </a:solidFill>
            </a:endParaRPr>
          </a:p>
          <a:p>
            <a:r>
              <a:rPr lang="ja-JP" altLang="en-US" sz="2400" u="sng" dirty="0">
                <a:solidFill>
                  <a:srgbClr val="FF0000"/>
                </a:solidFill>
              </a:rPr>
              <a:t>画像をコピー</a:t>
            </a:r>
            <a:endParaRPr lang="en-US" altLang="ja-JP" sz="2400" u="sng" dirty="0">
              <a:solidFill>
                <a:srgbClr val="FF0000"/>
              </a:solidFill>
            </a:endParaRPr>
          </a:p>
          <a:p>
            <a:r>
              <a:rPr kumimoji="1" lang="ja-JP" altLang="en-US" sz="2400" dirty="0">
                <a:solidFill>
                  <a:srgbClr val="FF0000"/>
                </a:solidFill>
              </a:rPr>
              <a:t>をクリックすればよい。</a:t>
            </a:r>
            <a:endParaRPr kumimoji="1" lang="en-US" altLang="ja-JP" sz="2400" dirty="0">
              <a:solidFill>
                <a:srgbClr val="FF0000"/>
              </a:solidFill>
            </a:endParaRPr>
          </a:p>
          <a:p>
            <a:r>
              <a:rPr lang="ja-JP" altLang="en-US" sz="2400" dirty="0">
                <a:solidFill>
                  <a:srgbClr val="FF0000"/>
                </a:solidFill>
              </a:rPr>
              <a:t>コピーしたら、ペインとグラフに貼り付る。</a:t>
            </a:r>
            <a:endParaRPr kumimoji="1" lang="en-US" altLang="ja-JP" sz="2400" dirty="0">
              <a:solidFill>
                <a:srgbClr val="FF0000"/>
              </a:solidFill>
            </a:endParaRP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020426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73B2824-2697-C13F-8010-807BD65B74D2}"/>
              </a:ext>
            </a:extLst>
          </p:cNvPr>
          <p:cNvSpPr txBox="1"/>
          <p:nvPr/>
        </p:nvSpPr>
        <p:spPr>
          <a:xfrm>
            <a:off x="3047172" y="530951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>
                <a:hlinkClick r:id="rId2"/>
              </a:rPr>
              <a:t>綺麗な花 </a:t>
            </a:r>
            <a:r>
              <a:rPr lang="en-US" altLang="ja-JP" dirty="0">
                <a:hlinkClick r:id="rId2"/>
              </a:rPr>
              <a:t>- </a:t>
            </a:r>
            <a:r>
              <a:rPr lang="ja-JP" altLang="en-US" dirty="0">
                <a:hlinkClick r:id="rId2"/>
              </a:rPr>
              <a:t>検索 画像</a:t>
            </a:r>
            <a:endParaRPr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2262E9A-6E71-4240-C99A-C5E72D7D5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8739" y="1145011"/>
            <a:ext cx="6436260" cy="5066944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BDC173B-7DCB-EFB9-A083-CA883FA47426}"/>
              </a:ext>
            </a:extLst>
          </p:cNvPr>
          <p:cNvSpPr txBox="1"/>
          <p:nvPr/>
        </p:nvSpPr>
        <p:spPr>
          <a:xfrm>
            <a:off x="8388626" y="1391478"/>
            <a:ext cx="328808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/>
              <a:t>制作例です。</a:t>
            </a:r>
            <a:endParaRPr kumimoji="1" lang="en-US" altLang="ja-JP" sz="3200" dirty="0"/>
          </a:p>
          <a:p>
            <a:r>
              <a:rPr kumimoji="1" lang="ja-JP" altLang="en-US" sz="3200" dirty="0"/>
              <a:t>このように</a:t>
            </a:r>
            <a:endParaRPr kumimoji="1" lang="en-US" altLang="ja-JP" sz="3200" dirty="0"/>
          </a:p>
          <a:p>
            <a:r>
              <a:rPr kumimoji="1" lang="ja-JP" altLang="en-US" sz="3200" dirty="0"/>
              <a:t>作ってください</a:t>
            </a:r>
            <a:r>
              <a:rPr kumimoji="1" lang="ja-JP" altLang="en-US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708403222"/>
      </p:ext>
    </p:extLst>
  </p:cSld>
  <p:clrMapOvr>
    <a:masterClrMapping/>
  </p:clrMapOvr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本人写真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本人写真" id="{D32367F1-A250-44D6-82C6-72E3F97E35CE}" vid="{88FFEE54-3027-4D9F-8E34-9A486E02978E}"/>
    </a:ext>
  </a:extLst>
</a:theme>
</file>

<file path=ppt/theme/theme5.xml><?xml version="1.0" encoding="utf-8"?>
<a:theme xmlns:a="http://schemas.openxmlformats.org/drawingml/2006/main" name="トリミング">
  <a:themeElements>
    <a:clrScheme name="トリミング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トリミング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トリミング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6.xml><?xml version="1.0" encoding="utf-8"?>
<a:theme xmlns:a="http://schemas.openxmlformats.org/drawingml/2006/main" name="ファセット">
  <a:themeElements>
    <a:clrScheme name="オレンジ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ファセット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ファセッ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7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ウィスプ</Template>
  <TotalTime>617</TotalTime>
  <Words>1849</Words>
  <Application>Microsoft Office PowerPoint</Application>
  <PresentationFormat>ワイド画面</PresentationFormat>
  <Paragraphs>237</Paragraphs>
  <Slides>51</Slides>
  <Notes>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6</vt:i4>
      </vt:variant>
      <vt:variant>
        <vt:lpstr>スライド タイトル</vt:lpstr>
      </vt:variant>
      <vt:variant>
        <vt:i4>51</vt:i4>
      </vt:variant>
    </vt:vector>
  </HeadingPairs>
  <TitlesOfParts>
    <vt:vector size="66" baseType="lpstr">
      <vt:lpstr>游ゴシック</vt:lpstr>
      <vt:lpstr>游ゴシック Light</vt:lpstr>
      <vt:lpstr>Arial</vt:lpstr>
      <vt:lpstr>Calibri</vt:lpstr>
      <vt:lpstr>Calibri Light</vt:lpstr>
      <vt:lpstr>Franklin Gothic Book</vt:lpstr>
      <vt:lpstr>Trebuchet MS</vt:lpstr>
      <vt:lpstr>Wingdings 2</vt:lpstr>
      <vt:lpstr>Wingdings 3</vt:lpstr>
      <vt:lpstr>HDOfficeLightV0</vt:lpstr>
      <vt:lpstr>1_HDOfficeLightV0</vt:lpstr>
      <vt:lpstr>2_HDOfficeLightV0</vt:lpstr>
      <vt:lpstr>本人写真</vt:lpstr>
      <vt:lpstr>トリミング</vt:lpstr>
      <vt:lpstr>ファセット</vt:lpstr>
      <vt:lpstr>パワーポイントの使い方 復習　　（その2）</vt:lpstr>
      <vt:lpstr>パワーポイントでできること</vt:lpstr>
      <vt:lpstr>基本的な手法</vt:lpstr>
      <vt:lpstr>演習１</vt:lpstr>
      <vt:lpstr>PowerPoint プレゼンテーション</vt:lpstr>
      <vt:lpstr>PowerPoint プレゼンテーション</vt:lpstr>
      <vt:lpstr>演習２</vt:lpstr>
      <vt:lpstr>PowerPoint プレゼンテーション</vt:lpstr>
      <vt:lpstr>PowerPoint プレゼンテーション</vt:lpstr>
      <vt:lpstr>PowerPoint プレゼンテーション</vt:lpstr>
      <vt:lpstr>演習3　　Youtubeの動画から、画像を取って、画面に貼り付けてください。</vt:lpstr>
      <vt:lpstr>PowerPoint プレゼンテーション</vt:lpstr>
      <vt:lpstr>PowerPoint プレゼンテーション</vt:lpstr>
      <vt:lpstr>PowerPoint プレゼンテーション</vt:lpstr>
      <vt:lpstr>演習4 取り込んだ画像をプレゼンする パワーポイントを作ってください</vt:lpstr>
      <vt:lpstr>PowerPoint プレゼンテーション</vt:lpstr>
      <vt:lpstr>出来た資料を、保存しよう</vt:lpstr>
      <vt:lpstr>演習５　　</vt:lpstr>
      <vt:lpstr>PowerPoint プレゼンテーション</vt:lpstr>
      <vt:lpstr>PowerPoint プレゼンテーション</vt:lpstr>
      <vt:lpstr>PowerPoint プレゼンテーション</vt:lpstr>
      <vt:lpstr>演習5 　</vt:lpstr>
      <vt:lpstr>パワーポイントの使い方 課題集</vt:lpstr>
      <vt:lpstr>課題１　自己紹介のスライドを作ってください。</vt:lpstr>
      <vt:lpstr>PowerPoint プレゼンテーション</vt:lpstr>
      <vt:lpstr>自己紹介</vt:lpstr>
      <vt:lpstr>私のプロフィール</vt:lpstr>
      <vt:lpstr>私の趣味　油絵制作</vt:lpstr>
      <vt:lpstr>私の趣味　カラオケ　　</vt:lpstr>
      <vt:lpstr>PowerPoint プレゼンテーション</vt:lpstr>
      <vt:lpstr>自己紹介 終わり</vt:lpstr>
      <vt:lpstr>PowerPoint プレゼンテーション</vt:lpstr>
      <vt:lpstr>PowerPoint プレゼンテーション</vt:lpstr>
      <vt:lpstr>PowerPoint プレゼンテーション</vt:lpstr>
      <vt:lpstr>私の参加しているサークル 川柳同好会</vt:lpstr>
      <vt:lpstr>川柳同好会に参加しています。</vt:lpstr>
      <vt:lpstr>PowerPoint プレゼンテーション</vt:lpstr>
      <vt:lpstr>PowerPoint プレゼンテーション</vt:lpstr>
      <vt:lpstr>PowerPoint プレゼンテーション</vt:lpstr>
      <vt:lpstr>私の参加しているサークル 川柳同好会  終わり</vt:lpstr>
      <vt:lpstr>課題　　中級（１）</vt:lpstr>
      <vt:lpstr>PowerPoint プレゼンテーション</vt:lpstr>
      <vt:lpstr>PowerPoint プレゼンテーション</vt:lpstr>
      <vt:lpstr>郷土の名所旧跡の紹介  恐竜博物館</vt:lpstr>
      <vt:lpstr>恐竜博物館とは</vt:lpstr>
      <vt:lpstr>主な見どころ </vt:lpstr>
      <vt:lpstr>PowerPoint プレゼンテーション</vt:lpstr>
      <vt:lpstr>PowerPoint プレゼンテーション</vt:lpstr>
      <vt:lpstr>PowerPoint プレゼンテーション</vt:lpstr>
      <vt:lpstr>郷土の名所旧跡の紹介  恐竜博物館　　　  おわり</vt:lpstr>
      <vt:lpstr>パワーポイントの使い方 復習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芳夫 吉岡</dc:creator>
  <cp:lastModifiedBy>芳夫 吉岡</cp:lastModifiedBy>
  <cp:revision>10</cp:revision>
  <cp:lastPrinted>2025-03-02T12:02:25Z</cp:lastPrinted>
  <dcterms:created xsi:type="dcterms:W3CDTF">2025-01-12T10:49:38Z</dcterms:created>
  <dcterms:modified xsi:type="dcterms:W3CDTF">2025-06-10T12:20:33Z</dcterms:modified>
</cp:coreProperties>
</file>